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rimo" panose="020B0604020202020204" charset="0"/>
      <p:regular r:id="rId11"/>
    </p:embeddedFont>
    <p:embeddedFont>
      <p:font typeface="Arimo Bold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nva Sans" panose="020B0604020202020204" charset="0"/>
      <p:regular r:id="rId17"/>
    </p:embeddedFont>
    <p:embeddedFont>
      <p:font typeface="Canva Sans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37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7076FE-CD73-4D2A-8AE1-2872A8DF92B7}" type="datetimeFigureOut">
              <a:rPr lang="en-IN" smtClean="0"/>
              <a:t>18-11-2023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D88F55-19E2-42DF-A347-3C756B6971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049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88F55-19E2-42DF-A347-3C756B69715E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0473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svg"/><Relationship Id="rId3" Type="http://schemas.openxmlformats.org/officeDocument/2006/relationships/image" Target="../media/image18.sv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sv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svg"/><Relationship Id="rId9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hyperlink" Target="https://docs.google.com/spreadsheets/d/1FKG9XwmPxmCy5KB4jIOAZ2JRb5MU2rSrrH1mi0Pn2xY/edit#gid=0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10" Type="http://schemas.openxmlformats.org/officeDocument/2006/relationships/image" Target="../media/image52.png"/><Relationship Id="rId4" Type="http://schemas.openxmlformats.org/officeDocument/2006/relationships/image" Target="../media/image47.svg"/><Relationship Id="rId9" Type="http://schemas.openxmlformats.org/officeDocument/2006/relationships/image" Target="../media/image5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0798" y="1068195"/>
            <a:ext cx="15146404" cy="7500499"/>
            <a:chOff x="0" y="0"/>
            <a:chExt cx="3544173" cy="17550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44173" cy="1755075"/>
            </a:xfrm>
            <a:custGeom>
              <a:avLst/>
              <a:gdLst/>
              <a:ahLst/>
              <a:cxnLst/>
              <a:rect l="l" t="t" r="r" b="b"/>
              <a:pathLst>
                <a:path w="3544173" h="1755075">
                  <a:moveTo>
                    <a:pt x="26068" y="0"/>
                  </a:moveTo>
                  <a:lnTo>
                    <a:pt x="3518105" y="0"/>
                  </a:lnTo>
                  <a:cubicBezTo>
                    <a:pt x="3532502" y="0"/>
                    <a:pt x="3544173" y="11671"/>
                    <a:pt x="3544173" y="26068"/>
                  </a:cubicBezTo>
                  <a:lnTo>
                    <a:pt x="3544173" y="1729006"/>
                  </a:lnTo>
                  <a:cubicBezTo>
                    <a:pt x="3544173" y="1735920"/>
                    <a:pt x="3541427" y="1742551"/>
                    <a:pt x="3536538" y="1747439"/>
                  </a:cubicBezTo>
                  <a:cubicBezTo>
                    <a:pt x="3531649" y="1752328"/>
                    <a:pt x="3525019" y="1755075"/>
                    <a:pt x="3518105" y="1755075"/>
                  </a:cubicBezTo>
                  <a:lnTo>
                    <a:pt x="26068" y="1755075"/>
                  </a:lnTo>
                  <a:cubicBezTo>
                    <a:pt x="19154" y="1755075"/>
                    <a:pt x="12524" y="1752328"/>
                    <a:pt x="7635" y="1747439"/>
                  </a:cubicBezTo>
                  <a:cubicBezTo>
                    <a:pt x="2746" y="1742551"/>
                    <a:pt x="0" y="1735920"/>
                    <a:pt x="0" y="1729006"/>
                  </a:cubicBezTo>
                  <a:lnTo>
                    <a:pt x="0" y="26068"/>
                  </a:lnTo>
                  <a:cubicBezTo>
                    <a:pt x="0" y="19154"/>
                    <a:pt x="2746" y="12524"/>
                    <a:pt x="7635" y="7635"/>
                  </a:cubicBezTo>
                  <a:cubicBezTo>
                    <a:pt x="12524" y="2746"/>
                    <a:pt x="19154" y="0"/>
                    <a:pt x="26068" y="0"/>
                  </a:cubicBezTo>
                  <a:close/>
                </a:path>
              </a:pathLst>
            </a:custGeom>
            <a:solidFill>
              <a:srgbClr val="271B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544173" cy="1802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067857" y="2025950"/>
            <a:ext cx="3725790" cy="5006893"/>
            <a:chOff x="0" y="0"/>
            <a:chExt cx="3663950" cy="4923790"/>
          </a:xfrm>
        </p:grpSpPr>
        <p:sp>
          <p:nvSpPr>
            <p:cNvPr id="6" name="Freeform 6"/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2"/>
              <a:stretch>
                <a:fillRect t="-18516" b="-18516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00BF63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7204032" y="2025950"/>
            <a:ext cx="3725790" cy="5006893"/>
            <a:chOff x="0" y="0"/>
            <a:chExt cx="3663950" cy="4923790"/>
          </a:xfrm>
        </p:grpSpPr>
        <p:sp>
          <p:nvSpPr>
            <p:cNvPr id="9" name="Freeform 9"/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3"/>
              <a:stretch>
                <a:fillRect t="-6925" b="-6925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00BF63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2140297" y="2025950"/>
            <a:ext cx="3725790" cy="5006893"/>
            <a:chOff x="0" y="0"/>
            <a:chExt cx="3663950" cy="4923790"/>
          </a:xfrm>
        </p:grpSpPr>
        <p:sp>
          <p:nvSpPr>
            <p:cNvPr id="12" name="Freeform 12"/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00BF63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2990746" y="7003800"/>
            <a:ext cx="1860964" cy="1159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36"/>
              </a:lnSpc>
            </a:pPr>
            <a:r>
              <a:rPr lang="en-US" sz="3311">
                <a:solidFill>
                  <a:srgbClr val="FFFFFF"/>
                </a:solidFill>
                <a:latin typeface="Canva Sans Bold"/>
              </a:rPr>
              <a:t>Bhavesh </a:t>
            </a:r>
          </a:p>
          <a:p>
            <a:pPr algn="ctr">
              <a:lnSpc>
                <a:spcPts val="4636"/>
              </a:lnSpc>
            </a:pPr>
            <a:r>
              <a:rPr lang="en-US" sz="3311">
                <a:solidFill>
                  <a:srgbClr val="FFFFFF"/>
                </a:solidFill>
                <a:latin typeface="Canva Sans Bold"/>
              </a:rPr>
              <a:t>Geriani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932425" y="7045859"/>
            <a:ext cx="2269003" cy="1159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36"/>
              </a:lnSpc>
            </a:pPr>
            <a:r>
              <a:rPr lang="en-US" sz="3311">
                <a:solidFill>
                  <a:srgbClr val="FFFFFF"/>
                </a:solidFill>
                <a:latin typeface="Canva Sans Bold"/>
              </a:rPr>
              <a:t>Shashank</a:t>
            </a:r>
          </a:p>
          <a:p>
            <a:pPr algn="ctr">
              <a:lnSpc>
                <a:spcPts val="4636"/>
              </a:lnSpc>
            </a:pPr>
            <a:r>
              <a:rPr lang="en-US" sz="3311">
                <a:solidFill>
                  <a:srgbClr val="FFFFFF"/>
                </a:solidFill>
                <a:latin typeface="Canva Sans Bold"/>
              </a:rPr>
              <a:t>Navandhar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868690" y="7045859"/>
            <a:ext cx="2269003" cy="1159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36"/>
              </a:lnSpc>
            </a:pPr>
            <a:r>
              <a:rPr lang="en-US" sz="3311">
                <a:solidFill>
                  <a:srgbClr val="FFFFFF"/>
                </a:solidFill>
                <a:latin typeface="Canva Sans Bold"/>
              </a:rPr>
              <a:t>Smit </a:t>
            </a:r>
          </a:p>
          <a:p>
            <a:pPr algn="ctr">
              <a:lnSpc>
                <a:spcPts val="4636"/>
              </a:lnSpc>
            </a:pPr>
            <a:r>
              <a:rPr lang="en-US" sz="3311">
                <a:solidFill>
                  <a:srgbClr val="FFFFFF"/>
                </a:solidFill>
                <a:latin typeface="Canva Sans Bold"/>
              </a:rPr>
              <a:t>Patel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4165442" y="8329064"/>
            <a:ext cx="9802970" cy="1568103"/>
            <a:chOff x="0" y="0"/>
            <a:chExt cx="2581852" cy="4129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581852" cy="412998"/>
            </a:xfrm>
            <a:custGeom>
              <a:avLst/>
              <a:gdLst/>
              <a:ahLst/>
              <a:cxnLst/>
              <a:rect l="l" t="t" r="r" b="b"/>
              <a:pathLst>
                <a:path w="2581852" h="412998">
                  <a:moveTo>
                    <a:pt x="22113" y="0"/>
                  </a:moveTo>
                  <a:lnTo>
                    <a:pt x="2559739" y="0"/>
                  </a:lnTo>
                  <a:cubicBezTo>
                    <a:pt x="2565604" y="0"/>
                    <a:pt x="2571228" y="2330"/>
                    <a:pt x="2575375" y="6477"/>
                  </a:cubicBezTo>
                  <a:cubicBezTo>
                    <a:pt x="2579522" y="10624"/>
                    <a:pt x="2581852" y="16248"/>
                    <a:pt x="2581852" y="22113"/>
                  </a:cubicBezTo>
                  <a:lnTo>
                    <a:pt x="2581852" y="390885"/>
                  </a:lnTo>
                  <a:cubicBezTo>
                    <a:pt x="2581852" y="396750"/>
                    <a:pt x="2579522" y="402374"/>
                    <a:pt x="2575375" y="406521"/>
                  </a:cubicBezTo>
                  <a:cubicBezTo>
                    <a:pt x="2571228" y="410668"/>
                    <a:pt x="2565604" y="412998"/>
                    <a:pt x="2559739" y="412998"/>
                  </a:cubicBezTo>
                  <a:lnTo>
                    <a:pt x="22113" y="412998"/>
                  </a:lnTo>
                  <a:cubicBezTo>
                    <a:pt x="16248" y="412998"/>
                    <a:pt x="10624" y="410668"/>
                    <a:pt x="6477" y="406521"/>
                  </a:cubicBezTo>
                  <a:cubicBezTo>
                    <a:pt x="2330" y="402374"/>
                    <a:pt x="0" y="396750"/>
                    <a:pt x="0" y="390885"/>
                  </a:cubicBezTo>
                  <a:lnTo>
                    <a:pt x="0" y="22113"/>
                  </a:lnTo>
                  <a:cubicBezTo>
                    <a:pt x="0" y="16248"/>
                    <a:pt x="2330" y="10624"/>
                    <a:pt x="6477" y="6477"/>
                  </a:cubicBezTo>
                  <a:cubicBezTo>
                    <a:pt x="10624" y="2330"/>
                    <a:pt x="16248" y="0"/>
                    <a:pt x="2211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2581852" cy="4891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Canva Sans Bold"/>
                </a:rPr>
                <a:t>“All Stars”</a:t>
              </a:r>
            </a:p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Canva Sans Bold"/>
                </a:rPr>
                <a:t> T.A. Pai Management Institute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165442" y="625677"/>
            <a:ext cx="9802970" cy="885036"/>
            <a:chOff x="0" y="0"/>
            <a:chExt cx="2581852" cy="23309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581852" cy="233096"/>
            </a:xfrm>
            <a:custGeom>
              <a:avLst/>
              <a:gdLst/>
              <a:ahLst/>
              <a:cxnLst/>
              <a:rect l="l" t="t" r="r" b="b"/>
              <a:pathLst>
                <a:path w="2581852" h="233096">
                  <a:moveTo>
                    <a:pt x="22113" y="0"/>
                  </a:moveTo>
                  <a:lnTo>
                    <a:pt x="2559739" y="0"/>
                  </a:lnTo>
                  <a:cubicBezTo>
                    <a:pt x="2565604" y="0"/>
                    <a:pt x="2571228" y="2330"/>
                    <a:pt x="2575375" y="6477"/>
                  </a:cubicBezTo>
                  <a:cubicBezTo>
                    <a:pt x="2579522" y="10624"/>
                    <a:pt x="2581852" y="16248"/>
                    <a:pt x="2581852" y="22113"/>
                  </a:cubicBezTo>
                  <a:lnTo>
                    <a:pt x="2581852" y="210983"/>
                  </a:lnTo>
                  <a:cubicBezTo>
                    <a:pt x="2581852" y="216848"/>
                    <a:pt x="2579522" y="222472"/>
                    <a:pt x="2575375" y="226619"/>
                  </a:cubicBezTo>
                  <a:cubicBezTo>
                    <a:pt x="2571228" y="230766"/>
                    <a:pt x="2565604" y="233096"/>
                    <a:pt x="2559739" y="233096"/>
                  </a:cubicBezTo>
                  <a:lnTo>
                    <a:pt x="22113" y="233096"/>
                  </a:lnTo>
                  <a:cubicBezTo>
                    <a:pt x="16248" y="233096"/>
                    <a:pt x="10624" y="230766"/>
                    <a:pt x="6477" y="226619"/>
                  </a:cubicBezTo>
                  <a:cubicBezTo>
                    <a:pt x="2330" y="222472"/>
                    <a:pt x="0" y="216848"/>
                    <a:pt x="0" y="210983"/>
                  </a:cubicBezTo>
                  <a:lnTo>
                    <a:pt x="0" y="22113"/>
                  </a:lnTo>
                  <a:cubicBezTo>
                    <a:pt x="0" y="16248"/>
                    <a:pt x="2330" y="10624"/>
                    <a:pt x="6477" y="6477"/>
                  </a:cubicBezTo>
                  <a:cubicBezTo>
                    <a:pt x="10624" y="2330"/>
                    <a:pt x="16248" y="0"/>
                    <a:pt x="2211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0" y="-76200"/>
              <a:ext cx="2581852" cy="309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Canva Sans Bold"/>
                </a:rPr>
                <a:t>Pitch Tank 3.0</a:t>
              </a:r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2140297" y="2029799"/>
            <a:ext cx="3722926" cy="5003044"/>
            <a:chOff x="0" y="0"/>
            <a:chExt cx="3663950" cy="4923790"/>
          </a:xfrm>
        </p:grpSpPr>
        <p:sp>
          <p:nvSpPr>
            <p:cNvPr id="24" name="Freeform 24"/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4"/>
              <a:stretch>
                <a:fillRect l="-17477" r="-17477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1CC00"/>
            </a:solid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79985" y="1028700"/>
            <a:ext cx="7079734" cy="8629650"/>
          </a:xfrm>
          <a:custGeom>
            <a:avLst/>
            <a:gdLst/>
            <a:ahLst/>
            <a:cxnLst/>
            <a:rect l="l" t="t" r="r" b="b"/>
            <a:pathLst>
              <a:path w="7079734" h="8629650">
                <a:moveTo>
                  <a:pt x="0" y="0"/>
                </a:moveTo>
                <a:lnTo>
                  <a:pt x="7079733" y="0"/>
                </a:lnTo>
                <a:lnTo>
                  <a:pt x="7079733" y="8629650"/>
                </a:lnTo>
                <a:lnTo>
                  <a:pt x="0" y="86296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43784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01885" y="1463560"/>
            <a:ext cx="13084230" cy="7359879"/>
          </a:xfrm>
          <a:custGeom>
            <a:avLst/>
            <a:gdLst/>
            <a:ahLst/>
            <a:cxnLst/>
            <a:rect l="l" t="t" r="r" b="b"/>
            <a:pathLst>
              <a:path w="13084230" h="7359879">
                <a:moveTo>
                  <a:pt x="0" y="0"/>
                </a:moveTo>
                <a:lnTo>
                  <a:pt x="13084230" y="0"/>
                </a:lnTo>
                <a:lnTo>
                  <a:pt x="13084230" y="7359880"/>
                </a:lnTo>
                <a:lnTo>
                  <a:pt x="0" y="7359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68817" y="578409"/>
            <a:ext cx="6404512" cy="4633677"/>
            <a:chOff x="0" y="0"/>
            <a:chExt cx="1686785" cy="12203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86785" cy="1220392"/>
            </a:xfrm>
            <a:custGeom>
              <a:avLst/>
              <a:gdLst/>
              <a:ahLst/>
              <a:cxnLst/>
              <a:rect l="l" t="t" r="r" b="b"/>
              <a:pathLst>
                <a:path w="1686785" h="1220392">
                  <a:moveTo>
                    <a:pt x="61650" y="0"/>
                  </a:moveTo>
                  <a:lnTo>
                    <a:pt x="1625135" y="0"/>
                  </a:lnTo>
                  <a:cubicBezTo>
                    <a:pt x="1641486" y="0"/>
                    <a:pt x="1657166" y="6495"/>
                    <a:pt x="1668728" y="18057"/>
                  </a:cubicBezTo>
                  <a:cubicBezTo>
                    <a:pt x="1680290" y="29618"/>
                    <a:pt x="1686785" y="45299"/>
                    <a:pt x="1686785" y="61650"/>
                  </a:cubicBezTo>
                  <a:lnTo>
                    <a:pt x="1686785" y="1158742"/>
                  </a:lnTo>
                  <a:cubicBezTo>
                    <a:pt x="1686785" y="1175093"/>
                    <a:pt x="1680290" y="1190774"/>
                    <a:pt x="1668728" y="1202335"/>
                  </a:cubicBezTo>
                  <a:cubicBezTo>
                    <a:pt x="1657166" y="1213897"/>
                    <a:pt x="1641486" y="1220392"/>
                    <a:pt x="1625135" y="1220392"/>
                  </a:cubicBezTo>
                  <a:lnTo>
                    <a:pt x="61650" y="1220392"/>
                  </a:lnTo>
                  <a:cubicBezTo>
                    <a:pt x="45299" y="1220392"/>
                    <a:pt x="29618" y="1213897"/>
                    <a:pt x="18057" y="1202335"/>
                  </a:cubicBezTo>
                  <a:cubicBezTo>
                    <a:pt x="6495" y="1190774"/>
                    <a:pt x="0" y="1175093"/>
                    <a:pt x="0" y="1158742"/>
                  </a:cubicBezTo>
                  <a:lnTo>
                    <a:pt x="0" y="61650"/>
                  </a:lnTo>
                  <a:cubicBezTo>
                    <a:pt x="0" y="45299"/>
                    <a:pt x="6495" y="29618"/>
                    <a:pt x="18057" y="18057"/>
                  </a:cubicBezTo>
                  <a:cubicBezTo>
                    <a:pt x="29618" y="6495"/>
                    <a:pt x="45299" y="0"/>
                    <a:pt x="6165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ysDot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686785" cy="12394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04237" y="2170210"/>
            <a:ext cx="10426430" cy="3897353"/>
            <a:chOff x="0" y="0"/>
            <a:chExt cx="2746056" cy="10264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46056" cy="1026463"/>
            </a:xfrm>
            <a:custGeom>
              <a:avLst/>
              <a:gdLst/>
              <a:ahLst/>
              <a:cxnLst/>
              <a:rect l="l" t="t" r="r" b="b"/>
              <a:pathLst>
                <a:path w="2746056" h="1026463">
                  <a:moveTo>
                    <a:pt x="37869" y="0"/>
                  </a:moveTo>
                  <a:lnTo>
                    <a:pt x="2708187" y="0"/>
                  </a:lnTo>
                  <a:cubicBezTo>
                    <a:pt x="2718230" y="0"/>
                    <a:pt x="2727862" y="3990"/>
                    <a:pt x="2734964" y="11092"/>
                  </a:cubicBezTo>
                  <a:cubicBezTo>
                    <a:pt x="2742066" y="18193"/>
                    <a:pt x="2746056" y="27825"/>
                    <a:pt x="2746056" y="37869"/>
                  </a:cubicBezTo>
                  <a:lnTo>
                    <a:pt x="2746056" y="988595"/>
                  </a:lnTo>
                  <a:cubicBezTo>
                    <a:pt x="2746056" y="998638"/>
                    <a:pt x="2742066" y="1008270"/>
                    <a:pt x="2734964" y="1015372"/>
                  </a:cubicBezTo>
                  <a:cubicBezTo>
                    <a:pt x="2727862" y="1022474"/>
                    <a:pt x="2718230" y="1026463"/>
                    <a:pt x="2708187" y="1026463"/>
                  </a:cubicBezTo>
                  <a:lnTo>
                    <a:pt x="37869" y="1026463"/>
                  </a:lnTo>
                  <a:cubicBezTo>
                    <a:pt x="27825" y="1026463"/>
                    <a:pt x="18193" y="1022474"/>
                    <a:pt x="11092" y="1015372"/>
                  </a:cubicBezTo>
                  <a:cubicBezTo>
                    <a:pt x="3990" y="1008270"/>
                    <a:pt x="0" y="998638"/>
                    <a:pt x="0" y="988595"/>
                  </a:cubicBezTo>
                  <a:lnTo>
                    <a:pt x="0" y="37869"/>
                  </a:lnTo>
                  <a:cubicBezTo>
                    <a:pt x="0" y="27825"/>
                    <a:pt x="3990" y="18193"/>
                    <a:pt x="11092" y="11092"/>
                  </a:cubicBezTo>
                  <a:cubicBezTo>
                    <a:pt x="18193" y="3990"/>
                    <a:pt x="27825" y="0"/>
                    <a:pt x="3786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ysDot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746056" cy="10455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6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602192" y="-26164"/>
            <a:ext cx="5126552" cy="1815374"/>
          </a:xfrm>
          <a:custGeom>
            <a:avLst/>
            <a:gdLst/>
            <a:ahLst/>
            <a:cxnLst/>
            <a:rect l="l" t="t" r="r" b="b"/>
            <a:pathLst>
              <a:path w="5126552" h="1815374">
                <a:moveTo>
                  <a:pt x="0" y="0"/>
                </a:moveTo>
                <a:lnTo>
                  <a:pt x="5126552" y="0"/>
                </a:lnTo>
                <a:lnTo>
                  <a:pt x="5126552" y="1815374"/>
                </a:lnTo>
                <a:lnTo>
                  <a:pt x="0" y="18153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7953" b="-84442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4114145" y="1760273"/>
            <a:ext cx="2491655" cy="819874"/>
            <a:chOff x="0" y="0"/>
            <a:chExt cx="656238" cy="2159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56238" cy="215934"/>
            </a:xfrm>
            <a:custGeom>
              <a:avLst/>
              <a:gdLst/>
              <a:ahLst/>
              <a:cxnLst/>
              <a:rect l="l" t="t" r="r" b="b"/>
              <a:pathLst>
                <a:path w="656238" h="215934">
                  <a:moveTo>
                    <a:pt x="107967" y="0"/>
                  </a:moveTo>
                  <a:lnTo>
                    <a:pt x="548271" y="0"/>
                  </a:lnTo>
                  <a:cubicBezTo>
                    <a:pt x="607900" y="0"/>
                    <a:pt x="656238" y="48338"/>
                    <a:pt x="656238" y="107967"/>
                  </a:cubicBezTo>
                  <a:lnTo>
                    <a:pt x="656238" y="107967"/>
                  </a:lnTo>
                  <a:cubicBezTo>
                    <a:pt x="656238" y="167595"/>
                    <a:pt x="607900" y="215934"/>
                    <a:pt x="548271" y="215934"/>
                  </a:cubicBezTo>
                  <a:lnTo>
                    <a:pt x="107967" y="215934"/>
                  </a:lnTo>
                  <a:cubicBezTo>
                    <a:pt x="48338" y="215934"/>
                    <a:pt x="0" y="167595"/>
                    <a:pt x="0" y="107967"/>
                  </a:cubicBezTo>
                  <a:lnTo>
                    <a:pt x="0" y="107967"/>
                  </a:lnTo>
                  <a:cubicBezTo>
                    <a:pt x="0" y="48338"/>
                    <a:pt x="48338" y="0"/>
                    <a:pt x="1079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656238" cy="2635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Canva Sans Bold"/>
                </a:rPr>
                <a:t>Relevance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839983" y="168472"/>
            <a:ext cx="3062181" cy="819874"/>
            <a:chOff x="0" y="0"/>
            <a:chExt cx="806500" cy="2159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06500" cy="215934"/>
            </a:xfrm>
            <a:custGeom>
              <a:avLst/>
              <a:gdLst/>
              <a:ahLst/>
              <a:cxnLst/>
              <a:rect l="l" t="t" r="r" b="b"/>
              <a:pathLst>
                <a:path w="806500" h="215934">
                  <a:moveTo>
                    <a:pt x="107967" y="0"/>
                  </a:moveTo>
                  <a:lnTo>
                    <a:pt x="698533" y="0"/>
                  </a:lnTo>
                  <a:cubicBezTo>
                    <a:pt x="758162" y="0"/>
                    <a:pt x="806500" y="48338"/>
                    <a:pt x="806500" y="107967"/>
                  </a:cubicBezTo>
                  <a:lnTo>
                    <a:pt x="806500" y="107967"/>
                  </a:lnTo>
                  <a:cubicBezTo>
                    <a:pt x="806500" y="167595"/>
                    <a:pt x="758162" y="215934"/>
                    <a:pt x="698533" y="215934"/>
                  </a:cubicBezTo>
                  <a:lnTo>
                    <a:pt x="107967" y="215934"/>
                  </a:lnTo>
                  <a:cubicBezTo>
                    <a:pt x="48338" y="215934"/>
                    <a:pt x="0" y="167595"/>
                    <a:pt x="0" y="107967"/>
                  </a:cubicBezTo>
                  <a:lnTo>
                    <a:pt x="0" y="107967"/>
                  </a:lnTo>
                  <a:cubicBezTo>
                    <a:pt x="0" y="48338"/>
                    <a:pt x="48338" y="0"/>
                    <a:pt x="1079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06500" cy="2635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Canva Sans Bold"/>
                </a:rPr>
                <a:t>Growth Drivers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04237" y="6844242"/>
            <a:ext cx="10426430" cy="3074469"/>
            <a:chOff x="0" y="0"/>
            <a:chExt cx="2746056" cy="80973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46056" cy="809737"/>
            </a:xfrm>
            <a:custGeom>
              <a:avLst/>
              <a:gdLst/>
              <a:ahLst/>
              <a:cxnLst/>
              <a:rect l="l" t="t" r="r" b="b"/>
              <a:pathLst>
                <a:path w="2746056" h="809737">
                  <a:moveTo>
                    <a:pt x="37869" y="0"/>
                  </a:moveTo>
                  <a:lnTo>
                    <a:pt x="2708187" y="0"/>
                  </a:lnTo>
                  <a:cubicBezTo>
                    <a:pt x="2718230" y="0"/>
                    <a:pt x="2727862" y="3990"/>
                    <a:pt x="2734964" y="11092"/>
                  </a:cubicBezTo>
                  <a:cubicBezTo>
                    <a:pt x="2742066" y="18193"/>
                    <a:pt x="2746056" y="27825"/>
                    <a:pt x="2746056" y="37869"/>
                  </a:cubicBezTo>
                  <a:lnTo>
                    <a:pt x="2746056" y="771868"/>
                  </a:lnTo>
                  <a:cubicBezTo>
                    <a:pt x="2746056" y="781911"/>
                    <a:pt x="2742066" y="791543"/>
                    <a:pt x="2734964" y="798645"/>
                  </a:cubicBezTo>
                  <a:cubicBezTo>
                    <a:pt x="2727862" y="805747"/>
                    <a:pt x="2718230" y="809737"/>
                    <a:pt x="2708187" y="809737"/>
                  </a:cubicBezTo>
                  <a:lnTo>
                    <a:pt x="37869" y="809737"/>
                  </a:lnTo>
                  <a:cubicBezTo>
                    <a:pt x="27825" y="809737"/>
                    <a:pt x="18193" y="805747"/>
                    <a:pt x="11092" y="798645"/>
                  </a:cubicBezTo>
                  <a:cubicBezTo>
                    <a:pt x="3990" y="791543"/>
                    <a:pt x="0" y="781911"/>
                    <a:pt x="0" y="771868"/>
                  </a:cubicBezTo>
                  <a:lnTo>
                    <a:pt x="0" y="37869"/>
                  </a:lnTo>
                  <a:cubicBezTo>
                    <a:pt x="0" y="27825"/>
                    <a:pt x="3990" y="18193"/>
                    <a:pt x="11092" y="11092"/>
                  </a:cubicBezTo>
                  <a:cubicBezTo>
                    <a:pt x="18193" y="3990"/>
                    <a:pt x="27825" y="0"/>
                    <a:pt x="3786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ysDot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2746056" cy="828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6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677192" y="6448141"/>
            <a:ext cx="3680521" cy="983020"/>
            <a:chOff x="0" y="0"/>
            <a:chExt cx="969355" cy="25890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69355" cy="258902"/>
            </a:xfrm>
            <a:custGeom>
              <a:avLst/>
              <a:gdLst/>
              <a:ahLst/>
              <a:cxnLst/>
              <a:rect l="l" t="t" r="r" b="b"/>
              <a:pathLst>
                <a:path w="969355" h="258902">
                  <a:moveTo>
                    <a:pt x="107278" y="0"/>
                  </a:moveTo>
                  <a:lnTo>
                    <a:pt x="862078" y="0"/>
                  </a:lnTo>
                  <a:cubicBezTo>
                    <a:pt x="890529" y="0"/>
                    <a:pt x="917816" y="11302"/>
                    <a:pt x="937934" y="31421"/>
                  </a:cubicBezTo>
                  <a:cubicBezTo>
                    <a:pt x="958053" y="51539"/>
                    <a:pt x="969355" y="78826"/>
                    <a:pt x="969355" y="107278"/>
                  </a:cubicBezTo>
                  <a:lnTo>
                    <a:pt x="969355" y="151625"/>
                  </a:lnTo>
                  <a:cubicBezTo>
                    <a:pt x="969355" y="180077"/>
                    <a:pt x="958053" y="207363"/>
                    <a:pt x="937934" y="227482"/>
                  </a:cubicBezTo>
                  <a:cubicBezTo>
                    <a:pt x="917816" y="247600"/>
                    <a:pt x="890529" y="258902"/>
                    <a:pt x="862078" y="258902"/>
                  </a:cubicBezTo>
                  <a:lnTo>
                    <a:pt x="107278" y="258902"/>
                  </a:lnTo>
                  <a:cubicBezTo>
                    <a:pt x="78826" y="258902"/>
                    <a:pt x="51539" y="247600"/>
                    <a:pt x="31421" y="227482"/>
                  </a:cubicBezTo>
                  <a:cubicBezTo>
                    <a:pt x="11302" y="207363"/>
                    <a:pt x="0" y="180077"/>
                    <a:pt x="0" y="151625"/>
                  </a:cubicBezTo>
                  <a:lnTo>
                    <a:pt x="0" y="107278"/>
                  </a:lnTo>
                  <a:cubicBezTo>
                    <a:pt x="0" y="78826"/>
                    <a:pt x="11302" y="51539"/>
                    <a:pt x="31421" y="31421"/>
                  </a:cubicBezTo>
                  <a:cubicBezTo>
                    <a:pt x="51539" y="11302"/>
                    <a:pt x="78826" y="0"/>
                    <a:pt x="107278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969355" cy="2970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76"/>
                </a:lnSpc>
              </a:pPr>
              <a:r>
                <a:rPr lang="en-US" sz="2412">
                  <a:solidFill>
                    <a:srgbClr val="FFFFFF"/>
                  </a:solidFill>
                  <a:latin typeface="Canva Sans Bold"/>
                </a:rPr>
                <a:t>Relevance Expected market characteristics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1440575" y="890019"/>
            <a:ext cx="591092" cy="1067435"/>
          </a:xfrm>
          <a:custGeom>
            <a:avLst/>
            <a:gdLst/>
            <a:ahLst/>
            <a:cxnLst/>
            <a:rect l="l" t="t" r="r" b="b"/>
            <a:pathLst>
              <a:path w="591092" h="1067435">
                <a:moveTo>
                  <a:pt x="0" y="0"/>
                </a:moveTo>
                <a:lnTo>
                  <a:pt x="591092" y="0"/>
                </a:lnTo>
                <a:lnTo>
                  <a:pt x="591092" y="1067435"/>
                </a:lnTo>
                <a:lnTo>
                  <a:pt x="0" y="1067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1251622" y="3224606"/>
            <a:ext cx="968999" cy="526893"/>
          </a:xfrm>
          <a:custGeom>
            <a:avLst/>
            <a:gdLst/>
            <a:ahLst/>
            <a:cxnLst/>
            <a:rect l="l" t="t" r="r" b="b"/>
            <a:pathLst>
              <a:path w="968999" h="526893">
                <a:moveTo>
                  <a:pt x="0" y="0"/>
                </a:moveTo>
                <a:lnTo>
                  <a:pt x="968999" y="0"/>
                </a:lnTo>
                <a:lnTo>
                  <a:pt x="968999" y="526893"/>
                </a:lnTo>
                <a:lnTo>
                  <a:pt x="0" y="5268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1251622" y="4103924"/>
            <a:ext cx="983424" cy="748631"/>
          </a:xfrm>
          <a:custGeom>
            <a:avLst/>
            <a:gdLst/>
            <a:ahLst/>
            <a:cxnLst/>
            <a:rect l="l" t="t" r="r" b="b"/>
            <a:pathLst>
              <a:path w="983424" h="748631">
                <a:moveTo>
                  <a:pt x="0" y="0"/>
                </a:moveTo>
                <a:lnTo>
                  <a:pt x="983424" y="0"/>
                </a:lnTo>
                <a:lnTo>
                  <a:pt x="983424" y="748632"/>
                </a:lnTo>
                <a:lnTo>
                  <a:pt x="0" y="7486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1343425" y="2170210"/>
            <a:ext cx="799818" cy="799818"/>
          </a:xfrm>
          <a:custGeom>
            <a:avLst/>
            <a:gdLst/>
            <a:ahLst/>
            <a:cxnLst/>
            <a:rect l="l" t="t" r="r" b="b"/>
            <a:pathLst>
              <a:path w="799818" h="799818">
                <a:moveTo>
                  <a:pt x="0" y="0"/>
                </a:moveTo>
                <a:lnTo>
                  <a:pt x="799818" y="0"/>
                </a:lnTo>
                <a:lnTo>
                  <a:pt x="799818" y="799818"/>
                </a:lnTo>
                <a:lnTo>
                  <a:pt x="0" y="7998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1935682" y="6808566"/>
            <a:ext cx="601664" cy="361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3"/>
              </a:lnSpc>
              <a:spcBef>
                <a:spcPct val="0"/>
              </a:spcBef>
            </a:pPr>
            <a:r>
              <a:rPr lang="en-US" sz="2123">
                <a:solidFill>
                  <a:srgbClr val="FFFFFF"/>
                </a:solidFill>
                <a:latin typeface="Canva Sans Bold"/>
              </a:rPr>
              <a:t>SAM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1168817" y="6064462"/>
            <a:ext cx="6672087" cy="3417697"/>
            <a:chOff x="0" y="0"/>
            <a:chExt cx="8896117" cy="4556930"/>
          </a:xfrm>
        </p:grpSpPr>
        <p:sp>
          <p:nvSpPr>
            <p:cNvPr id="27" name="AutoShape 27"/>
            <p:cNvSpPr/>
            <p:nvPr/>
          </p:nvSpPr>
          <p:spPr>
            <a:xfrm flipV="1">
              <a:off x="4932050" y="2278465"/>
              <a:ext cx="3963823" cy="29714"/>
            </a:xfrm>
            <a:prstGeom prst="line">
              <a:avLst/>
            </a:prstGeom>
            <a:ln w="6498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V="1">
              <a:off x="5171843" y="620913"/>
              <a:ext cx="3419431" cy="0"/>
            </a:xfrm>
            <a:prstGeom prst="line">
              <a:avLst/>
            </a:prstGeom>
            <a:ln w="6498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29" name="Group 29"/>
            <p:cNvGrpSpPr/>
            <p:nvPr/>
          </p:nvGrpSpPr>
          <p:grpSpPr>
            <a:xfrm>
              <a:off x="1439143" y="0"/>
              <a:ext cx="4556930" cy="4556930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96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2222715" y="1275374"/>
              <a:ext cx="2989787" cy="2989787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E17EB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96"/>
                  </a:lnSpc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1679289" y="733148"/>
              <a:ext cx="4242972" cy="431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84"/>
                </a:lnSpc>
              </a:pPr>
              <a:r>
                <a:rPr lang="en-US" sz="1988">
                  <a:solidFill>
                    <a:srgbClr val="000000"/>
                  </a:solidFill>
                  <a:latin typeface="Canva Sans"/>
                </a:rPr>
                <a:t>436.7 Million USD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2479587" y="2496929"/>
              <a:ext cx="2476042" cy="5085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75"/>
                </a:lnSpc>
              </a:pPr>
              <a:r>
                <a:rPr lang="en-US" sz="2339">
                  <a:solidFill>
                    <a:srgbClr val="FFFFFF"/>
                  </a:solidFill>
                  <a:latin typeface="Canva Sans"/>
                </a:rPr>
                <a:t>50 Million USD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129566"/>
              <a:ext cx="7435217" cy="4797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43"/>
                </a:lnSpc>
                <a:spcBef>
                  <a:spcPct val="0"/>
                </a:spcBef>
              </a:pPr>
              <a:r>
                <a:rPr lang="en-US" sz="2173">
                  <a:solidFill>
                    <a:srgbClr val="000000"/>
                  </a:solidFill>
                  <a:latin typeface="Canva Sans Bold"/>
                </a:rPr>
                <a:t>TAM 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5263286" y="206051"/>
              <a:ext cx="3266259" cy="385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56"/>
                </a:lnSpc>
              </a:pPr>
              <a:r>
                <a:rPr lang="en-US" sz="1754">
                  <a:solidFill>
                    <a:srgbClr val="000000"/>
                  </a:solidFill>
                  <a:latin typeface="Canva Sans Bold"/>
                </a:rPr>
                <a:t>Total Available Market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6033999" y="1863605"/>
              <a:ext cx="2802436" cy="781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56"/>
                </a:lnSpc>
              </a:pPr>
              <a:r>
                <a:rPr lang="en-US" sz="1754">
                  <a:solidFill>
                    <a:srgbClr val="000000"/>
                  </a:solidFill>
                  <a:latin typeface="Canva Sans Bold"/>
                </a:rPr>
                <a:t>Service Obtainable </a:t>
              </a:r>
              <a:r>
                <a:rPr lang="en-US" sz="1754" u="sng">
                  <a:solidFill>
                    <a:srgbClr val="000000"/>
                  </a:solidFill>
                  <a:latin typeface="Canva Sans Bold"/>
                </a:rPr>
                <a:t>Market</a:t>
              </a: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2258036" y="1073414"/>
            <a:ext cx="5315293" cy="3548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3823" lvl="1" indent="-181911">
              <a:lnSpc>
                <a:spcPts val="2359"/>
              </a:lnSpc>
              <a:buFont typeface="Arial"/>
              <a:buChar char="•"/>
            </a:pPr>
            <a:r>
              <a:rPr lang="en-US" sz="1685">
                <a:solidFill>
                  <a:srgbClr val="000000"/>
                </a:solidFill>
                <a:latin typeface="Arimo Bold"/>
              </a:rPr>
              <a:t>Rising Internet and Smartphone Penetration in India</a:t>
            </a:r>
          </a:p>
          <a:p>
            <a:pPr marL="363823" lvl="1" indent="-181911">
              <a:lnSpc>
                <a:spcPts val="2359"/>
              </a:lnSpc>
              <a:buFont typeface="Arial"/>
              <a:buChar char="•"/>
            </a:pPr>
            <a:r>
              <a:rPr lang="en-US" sz="1685">
                <a:solidFill>
                  <a:srgbClr val="000000"/>
                </a:solidFill>
                <a:latin typeface="Arimo Bold"/>
              </a:rPr>
              <a:t>Increasing Sports and Fitness Awareness:</a:t>
            </a:r>
          </a:p>
          <a:p>
            <a:pPr marL="363823" lvl="1" indent="-181911">
              <a:lnSpc>
                <a:spcPts val="2359"/>
              </a:lnSpc>
              <a:buFont typeface="Arial"/>
              <a:buChar char="•"/>
            </a:pPr>
            <a:r>
              <a:rPr lang="en-US" sz="1685">
                <a:solidFill>
                  <a:srgbClr val="000000"/>
                </a:solidFill>
                <a:latin typeface="Arimo Bold"/>
              </a:rPr>
              <a:t>Expanding Youth Demographic: India boasts a large and youthful population, with approximately 65% of people under the age of 35.</a:t>
            </a:r>
          </a:p>
          <a:p>
            <a:pPr marL="363823" lvl="1" indent="-181911">
              <a:lnSpc>
                <a:spcPts val="2359"/>
              </a:lnSpc>
              <a:buFont typeface="Arial"/>
              <a:buChar char="•"/>
            </a:pPr>
            <a:r>
              <a:rPr lang="en-US" sz="1685">
                <a:solidFill>
                  <a:srgbClr val="000000"/>
                </a:solidFill>
                <a:latin typeface="Arimo Bold"/>
              </a:rPr>
              <a:t>Limited Access to Quality Sports Infrastructure: </a:t>
            </a:r>
            <a:r>
              <a:rPr lang="en-US" sz="1685">
                <a:solidFill>
                  <a:srgbClr val="000000"/>
                </a:solidFill>
                <a:latin typeface="Arimo"/>
              </a:rPr>
              <a:t>Despite the increasing interest in sports, there is a notable gap in access to quality sports infrastructure, especially in rural areas. </a:t>
            </a:r>
          </a:p>
          <a:p>
            <a:pPr marL="363823" lvl="1" indent="-181911">
              <a:lnSpc>
                <a:spcPts val="2359"/>
              </a:lnSpc>
              <a:buFont typeface="Arial"/>
              <a:buChar char="•"/>
            </a:pPr>
            <a:r>
              <a:rPr lang="en-US" sz="1685">
                <a:solidFill>
                  <a:srgbClr val="000000"/>
                </a:solidFill>
                <a:latin typeface="Arimo Bold"/>
              </a:rPr>
              <a:t>Mobile Penetration and App Usage.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21067" y="2755470"/>
            <a:ext cx="9592771" cy="595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59"/>
              </a:lnSpc>
              <a:spcBef>
                <a:spcPct val="0"/>
              </a:spcBef>
            </a:pPr>
            <a:r>
              <a:rPr lang="en-US" sz="1685">
                <a:solidFill>
                  <a:srgbClr val="000000"/>
                </a:solidFill>
                <a:latin typeface="Arimo"/>
              </a:rPr>
              <a:t>Indian market for online sports coaching is booming, poised for </a:t>
            </a:r>
            <a:r>
              <a:rPr lang="en-US" sz="1685">
                <a:solidFill>
                  <a:srgbClr val="000000"/>
                </a:solidFill>
                <a:latin typeface="Arimo Bold"/>
              </a:rPr>
              <a:t>substantial growth</a:t>
            </a:r>
            <a:r>
              <a:rPr lang="en-US" sz="1685">
                <a:solidFill>
                  <a:srgbClr val="000000"/>
                </a:solidFill>
                <a:latin typeface="Arimo"/>
              </a:rPr>
              <a:t> from USD 436.7 million in 2022 to USD 1,881.5 million by 2033, indicating a robust CAGR of 14.2%.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21067" y="3703874"/>
            <a:ext cx="9592771" cy="2071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3823" lvl="1" indent="-181911">
              <a:lnSpc>
                <a:spcPts val="2359"/>
              </a:lnSpc>
              <a:buFont typeface="Arial"/>
              <a:buChar char="•"/>
            </a:pPr>
            <a:r>
              <a:rPr lang="en-US" sz="1685">
                <a:solidFill>
                  <a:srgbClr val="000000"/>
                </a:solidFill>
                <a:latin typeface="Arimo"/>
              </a:rPr>
              <a:t>Genki seizes the </a:t>
            </a:r>
            <a:r>
              <a:rPr lang="en-US" sz="1685">
                <a:solidFill>
                  <a:srgbClr val="000000"/>
                </a:solidFill>
                <a:latin typeface="Arimo Bold"/>
              </a:rPr>
              <a:t>opportunity </a:t>
            </a:r>
            <a:r>
              <a:rPr lang="en-US" sz="1685">
                <a:solidFill>
                  <a:srgbClr val="000000"/>
                </a:solidFill>
                <a:latin typeface="Arimo"/>
              </a:rPr>
              <a:t>of India's anticipated </a:t>
            </a:r>
            <a:r>
              <a:rPr lang="en-US" sz="1685">
                <a:solidFill>
                  <a:srgbClr val="000000"/>
                </a:solidFill>
                <a:latin typeface="Arimo Bold"/>
              </a:rPr>
              <a:t>1.6 billion</a:t>
            </a:r>
            <a:r>
              <a:rPr lang="en-US" sz="1685">
                <a:solidFill>
                  <a:srgbClr val="000000"/>
                </a:solidFill>
                <a:latin typeface="Arimo"/>
              </a:rPr>
              <a:t> </a:t>
            </a:r>
            <a:r>
              <a:rPr lang="en-US" sz="1685">
                <a:solidFill>
                  <a:srgbClr val="000000"/>
                </a:solidFill>
                <a:latin typeface="Arimo Bold"/>
              </a:rPr>
              <a:t>internet users</a:t>
            </a:r>
            <a:r>
              <a:rPr lang="en-US" sz="1685">
                <a:solidFill>
                  <a:srgbClr val="000000"/>
                </a:solidFill>
                <a:latin typeface="Arimo"/>
              </a:rPr>
              <a:t> by 2026 and </a:t>
            </a:r>
            <a:r>
              <a:rPr lang="en-US" sz="1685">
                <a:solidFill>
                  <a:srgbClr val="000000"/>
                </a:solidFill>
                <a:latin typeface="Arimo Bold"/>
              </a:rPr>
              <a:t>1.55 billion smartphone</a:t>
            </a:r>
            <a:r>
              <a:rPr lang="en-US" sz="1685">
                <a:solidFill>
                  <a:srgbClr val="000000"/>
                </a:solidFill>
                <a:latin typeface="Arimo"/>
              </a:rPr>
              <a:t> users by 2040, l</a:t>
            </a:r>
            <a:r>
              <a:rPr lang="en-US" sz="1685">
                <a:solidFill>
                  <a:srgbClr val="000000"/>
                </a:solidFill>
                <a:latin typeface="Arimo Bold"/>
              </a:rPr>
              <a:t>everaging the growing digital accessibility</a:t>
            </a:r>
            <a:r>
              <a:rPr lang="en-US" sz="1685">
                <a:solidFill>
                  <a:srgbClr val="000000"/>
                </a:solidFill>
                <a:latin typeface="Arimo"/>
              </a:rPr>
              <a:t>.</a:t>
            </a:r>
          </a:p>
          <a:p>
            <a:pPr marL="363823" lvl="1" indent="-181911">
              <a:lnSpc>
                <a:spcPts val="2359"/>
              </a:lnSpc>
              <a:buFont typeface="Arial"/>
              <a:buChar char="•"/>
            </a:pPr>
            <a:r>
              <a:rPr lang="en-US" sz="1685">
                <a:solidFill>
                  <a:srgbClr val="000000"/>
                </a:solidFill>
                <a:latin typeface="Arimo"/>
              </a:rPr>
              <a:t>The market analysis reveals</a:t>
            </a:r>
            <a:r>
              <a:rPr lang="en-US" sz="1685">
                <a:solidFill>
                  <a:srgbClr val="000000"/>
                </a:solidFill>
                <a:latin typeface="Arimo Bold"/>
              </a:rPr>
              <a:t> diverse segmentation</a:t>
            </a:r>
            <a:r>
              <a:rPr lang="en-US" sz="1685">
                <a:solidFill>
                  <a:srgbClr val="000000"/>
                </a:solidFill>
                <a:latin typeface="Arimo"/>
              </a:rPr>
              <a:t>, encompassing adults, children, and the elderly, reflecting a broad demographic interest in sports coaching.</a:t>
            </a:r>
          </a:p>
          <a:p>
            <a:pPr marL="363823" lvl="1" indent="-181911">
              <a:lnSpc>
                <a:spcPts val="2359"/>
              </a:lnSpc>
              <a:buFont typeface="Arial"/>
              <a:buChar char="•"/>
            </a:pPr>
            <a:r>
              <a:rPr lang="en-US" sz="1685">
                <a:solidFill>
                  <a:srgbClr val="000000"/>
                </a:solidFill>
                <a:latin typeface="Arimo Bold"/>
              </a:rPr>
              <a:t>Freemium model</a:t>
            </a:r>
            <a:r>
              <a:rPr lang="en-US" sz="1685">
                <a:solidFill>
                  <a:srgbClr val="000000"/>
                </a:solidFill>
                <a:latin typeface="Arimo"/>
              </a:rPr>
              <a:t>, aligned with market trends, offers strong monetization potential, while its regional segmentation signals </a:t>
            </a:r>
            <a:r>
              <a:rPr lang="en-US" sz="1685">
                <a:solidFill>
                  <a:srgbClr val="000000"/>
                </a:solidFill>
                <a:latin typeface="Arimo Bold"/>
              </a:rPr>
              <a:t>scalability</a:t>
            </a:r>
            <a:r>
              <a:rPr lang="en-US" sz="1685">
                <a:solidFill>
                  <a:srgbClr val="000000"/>
                </a:solidFill>
                <a:latin typeface="Arimo"/>
              </a:rPr>
              <a:t>, paving the way for global </a:t>
            </a:r>
            <a:r>
              <a:rPr lang="en-US" sz="1685">
                <a:solidFill>
                  <a:srgbClr val="000000"/>
                </a:solidFill>
                <a:latin typeface="Arimo Bold"/>
              </a:rPr>
              <a:t>expansion</a:t>
            </a:r>
            <a:r>
              <a:rPr lang="en-US" sz="1685">
                <a:solidFill>
                  <a:srgbClr val="000000"/>
                </a:solidFill>
                <a:latin typeface="Arimo"/>
              </a:rPr>
              <a:t> in the online sports coaching market.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21067" y="7583562"/>
            <a:ext cx="9592771" cy="1940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233" lvl="1" indent="-171117">
              <a:lnSpc>
                <a:spcPts val="2219"/>
              </a:lnSpc>
              <a:buFont typeface="Arial"/>
              <a:buChar char="•"/>
            </a:pPr>
            <a:r>
              <a:rPr lang="en-US" sz="1585">
                <a:solidFill>
                  <a:srgbClr val="000000"/>
                </a:solidFill>
                <a:latin typeface="Arimo"/>
              </a:rPr>
              <a:t>Enhanced customer experience and support</a:t>
            </a:r>
          </a:p>
          <a:p>
            <a:pPr marL="342233" lvl="1" indent="-171117">
              <a:lnSpc>
                <a:spcPts val="2219"/>
              </a:lnSpc>
              <a:buFont typeface="Arial"/>
              <a:buChar char="•"/>
            </a:pPr>
            <a:r>
              <a:rPr lang="en-US" sz="1585">
                <a:solidFill>
                  <a:srgbClr val="000000"/>
                </a:solidFill>
                <a:latin typeface="Arimo"/>
              </a:rPr>
              <a:t>Competitive differentiation by players via technology-enabled learning solutions </a:t>
            </a:r>
          </a:p>
          <a:p>
            <a:pPr marL="342233" lvl="1" indent="-171117">
              <a:lnSpc>
                <a:spcPts val="2219"/>
              </a:lnSpc>
              <a:buFont typeface="Arial"/>
              <a:buChar char="•"/>
            </a:pPr>
            <a:r>
              <a:rPr lang="en-US" sz="1585">
                <a:solidFill>
                  <a:srgbClr val="000000"/>
                </a:solidFill>
                <a:latin typeface="Arimo"/>
              </a:rPr>
              <a:t>Practical component of mentoring content by offering convenience and affordability</a:t>
            </a:r>
          </a:p>
          <a:p>
            <a:pPr marL="342233" lvl="1" indent="-171117">
              <a:lnSpc>
                <a:spcPts val="2219"/>
              </a:lnSpc>
              <a:buFont typeface="Arial"/>
              <a:buChar char="•"/>
            </a:pPr>
            <a:r>
              <a:rPr lang="en-US" sz="1585">
                <a:solidFill>
                  <a:srgbClr val="000000"/>
                </a:solidFill>
                <a:latin typeface="Arimo"/>
              </a:rPr>
              <a:t>Customer feedback in terms of review and ratings would help generate trust</a:t>
            </a:r>
          </a:p>
          <a:p>
            <a:pPr marL="342233" lvl="1" indent="-171117">
              <a:lnSpc>
                <a:spcPts val="2219"/>
              </a:lnSpc>
              <a:buFont typeface="Arial"/>
              <a:buChar char="•"/>
            </a:pPr>
            <a:r>
              <a:rPr lang="en-US" sz="1585">
                <a:solidFill>
                  <a:srgbClr val="000000"/>
                </a:solidFill>
                <a:latin typeface="Arimo"/>
              </a:rPr>
              <a:t>Government initiatives are expected to enable infrastructure support in Tier 1, Tier 2 &amp; Tier 3 cities</a:t>
            </a:r>
          </a:p>
          <a:p>
            <a:pPr marL="342233" lvl="1" indent="-171117">
              <a:lnSpc>
                <a:spcPts val="2219"/>
              </a:lnSpc>
              <a:buFont typeface="Arial"/>
              <a:buChar char="•"/>
            </a:pPr>
            <a:r>
              <a:rPr lang="en-US" sz="1585">
                <a:solidFill>
                  <a:srgbClr val="000000"/>
                </a:solidFill>
                <a:latin typeface="Arimo"/>
              </a:rPr>
              <a:t>Providing diverse segments an opportunity to assess free content and demo before booking the slot likely to increase adoption 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2976062" y="9701235"/>
            <a:ext cx="4864843" cy="52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"/>
              </a:rPr>
              <a:t>Assumption: We are planning to have Service Obtainable Market of 50 Million USD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20820" y="618179"/>
            <a:ext cx="5046360" cy="821043"/>
            <a:chOff x="0" y="0"/>
            <a:chExt cx="1329082" cy="2162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9082" cy="216242"/>
            </a:xfrm>
            <a:custGeom>
              <a:avLst/>
              <a:gdLst/>
              <a:ahLst/>
              <a:cxnLst/>
              <a:rect l="l" t="t" r="r" b="b"/>
              <a:pathLst>
                <a:path w="1329082" h="216242">
                  <a:moveTo>
                    <a:pt x="108121" y="0"/>
                  </a:moveTo>
                  <a:lnTo>
                    <a:pt x="1220962" y="0"/>
                  </a:lnTo>
                  <a:cubicBezTo>
                    <a:pt x="1280675" y="0"/>
                    <a:pt x="1329082" y="48407"/>
                    <a:pt x="1329082" y="108121"/>
                  </a:cubicBezTo>
                  <a:lnTo>
                    <a:pt x="1329082" y="108121"/>
                  </a:lnTo>
                  <a:cubicBezTo>
                    <a:pt x="1329082" y="136796"/>
                    <a:pt x="1317691" y="164297"/>
                    <a:pt x="1297415" y="184574"/>
                  </a:cubicBezTo>
                  <a:cubicBezTo>
                    <a:pt x="1277138" y="204850"/>
                    <a:pt x="1249637" y="216242"/>
                    <a:pt x="1220962" y="216242"/>
                  </a:cubicBezTo>
                  <a:lnTo>
                    <a:pt x="108121" y="216242"/>
                  </a:lnTo>
                  <a:cubicBezTo>
                    <a:pt x="48407" y="216242"/>
                    <a:pt x="0" y="167834"/>
                    <a:pt x="0" y="108121"/>
                  </a:cubicBezTo>
                  <a:lnTo>
                    <a:pt x="0" y="108121"/>
                  </a:lnTo>
                  <a:cubicBezTo>
                    <a:pt x="0" y="48407"/>
                    <a:pt x="48407" y="0"/>
                    <a:pt x="108121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329082" cy="2924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FFFFFF"/>
                  </a:solidFill>
                  <a:latin typeface="Canva Sans Bold"/>
                </a:rPr>
                <a:t>About Genki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557385" y="3088360"/>
            <a:ext cx="13173229" cy="6561365"/>
            <a:chOff x="0" y="0"/>
            <a:chExt cx="17564306" cy="87484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198078" cy="8748486"/>
            </a:xfrm>
            <a:custGeom>
              <a:avLst/>
              <a:gdLst/>
              <a:ahLst/>
              <a:cxnLst/>
              <a:rect l="l" t="t" r="r" b="b"/>
              <a:pathLst>
                <a:path w="12198078" h="8748486">
                  <a:moveTo>
                    <a:pt x="0" y="0"/>
                  </a:moveTo>
                  <a:lnTo>
                    <a:pt x="12198078" y="0"/>
                  </a:lnTo>
                  <a:lnTo>
                    <a:pt x="12198078" y="8748486"/>
                  </a:lnTo>
                  <a:lnTo>
                    <a:pt x="0" y="87484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0" r="-70" b="-357"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924250" y="3519747"/>
              <a:ext cx="10336660" cy="651942"/>
              <a:chOff x="0" y="0"/>
              <a:chExt cx="812800" cy="5126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5126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51264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51264"/>
                    </a:lnTo>
                    <a:lnTo>
                      <a:pt x="0" y="51264"/>
                    </a:lnTo>
                    <a:close/>
                  </a:path>
                </a:pathLst>
              </a:custGeom>
              <a:solidFill>
                <a:srgbClr val="5E17EB">
                  <a:alpha val="14902"/>
                </a:srgbClr>
              </a:solidFill>
              <a:ln w="57150" cap="sq">
                <a:solidFill>
                  <a:srgbClr val="FF3131">
                    <a:alpha val="14902"/>
                  </a:srgbClr>
                </a:solidFill>
                <a:prstDash val="solid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9050"/>
                <a:ext cx="812800" cy="70314"/>
              </a:xfrm>
              <a:prstGeom prst="rect">
                <a:avLst/>
              </a:prstGeom>
            </p:spPr>
            <p:txBody>
              <a:bodyPr lIns="122414" tIns="122414" rIns="122414" bIns="122414" rtlCol="0" anchor="ctr"/>
              <a:lstStyle/>
              <a:p>
                <a:pPr algn="ctr">
                  <a:lnSpc>
                    <a:spcPts val="2396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1087090" y="4374243"/>
              <a:ext cx="4634491" cy="2681381"/>
            </a:xfrm>
            <a:custGeom>
              <a:avLst/>
              <a:gdLst/>
              <a:ahLst/>
              <a:cxnLst/>
              <a:rect l="l" t="t" r="r" b="b"/>
              <a:pathLst>
                <a:path w="4634491" h="2681381">
                  <a:moveTo>
                    <a:pt x="0" y="0"/>
                  </a:moveTo>
                  <a:lnTo>
                    <a:pt x="4634491" y="0"/>
                  </a:lnTo>
                  <a:lnTo>
                    <a:pt x="4634491" y="2681381"/>
                  </a:lnTo>
                  <a:lnTo>
                    <a:pt x="0" y="26813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6180" b="-16658"/>
              </a:stretch>
            </a:blipFill>
          </p:spPr>
        </p:sp>
        <p:grpSp>
          <p:nvGrpSpPr>
            <p:cNvPr id="11" name="Group 11"/>
            <p:cNvGrpSpPr/>
            <p:nvPr/>
          </p:nvGrpSpPr>
          <p:grpSpPr>
            <a:xfrm>
              <a:off x="7335145" y="4171689"/>
              <a:ext cx="1997626" cy="1884753"/>
              <a:chOff x="0" y="0"/>
              <a:chExt cx="575869" cy="543331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575869" cy="543331"/>
              </a:xfrm>
              <a:custGeom>
                <a:avLst/>
                <a:gdLst/>
                <a:ahLst/>
                <a:cxnLst/>
                <a:rect l="l" t="t" r="r" b="b"/>
                <a:pathLst>
                  <a:path w="575869" h="543331">
                    <a:moveTo>
                      <a:pt x="0" y="0"/>
                    </a:moveTo>
                    <a:lnTo>
                      <a:pt x="575869" y="0"/>
                    </a:lnTo>
                    <a:lnTo>
                      <a:pt x="575869" y="543331"/>
                    </a:lnTo>
                    <a:lnTo>
                      <a:pt x="0" y="543331"/>
                    </a:lnTo>
                    <a:close/>
                  </a:path>
                </a:pathLst>
              </a:custGeom>
              <a:solidFill>
                <a:srgbClr val="F4E3E0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19050"/>
                <a:ext cx="575869" cy="562381"/>
              </a:xfrm>
              <a:prstGeom prst="rect">
                <a:avLst/>
              </a:prstGeom>
            </p:spPr>
            <p:txBody>
              <a:bodyPr lIns="33391" tIns="33391" rIns="33391" bIns="33391" rtlCol="0" anchor="ctr"/>
              <a:lstStyle/>
              <a:p>
                <a:pPr algn="ctr">
                  <a:lnSpc>
                    <a:spcPts val="2396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7537278" y="4345921"/>
              <a:ext cx="2349409" cy="17105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27"/>
                </a:lnSpc>
              </a:pPr>
              <a:r>
                <a:rPr lang="en-US" sz="851">
                  <a:solidFill>
                    <a:srgbClr val="000000"/>
                  </a:solidFill>
                  <a:latin typeface="Canva Sans"/>
                </a:rPr>
                <a:t>Dietician</a:t>
              </a:r>
            </a:p>
            <a:p>
              <a:pPr>
                <a:lnSpc>
                  <a:spcPts val="2127"/>
                </a:lnSpc>
              </a:pPr>
              <a:r>
                <a:rPr lang="en-US" sz="851">
                  <a:solidFill>
                    <a:srgbClr val="000000"/>
                  </a:solidFill>
                  <a:latin typeface="Canva Sans"/>
                </a:rPr>
                <a:t>Swimming</a:t>
              </a:r>
            </a:p>
            <a:p>
              <a:pPr>
                <a:lnSpc>
                  <a:spcPts val="2127"/>
                </a:lnSpc>
              </a:pPr>
              <a:r>
                <a:rPr lang="en-US" sz="851">
                  <a:solidFill>
                    <a:srgbClr val="000000"/>
                  </a:solidFill>
                  <a:latin typeface="Canva Sans"/>
                </a:rPr>
                <a:t>Football</a:t>
              </a:r>
            </a:p>
            <a:p>
              <a:pPr>
                <a:lnSpc>
                  <a:spcPts val="2127"/>
                </a:lnSpc>
              </a:pPr>
              <a:r>
                <a:rPr lang="en-US" sz="851">
                  <a:solidFill>
                    <a:srgbClr val="000000"/>
                  </a:solidFill>
                  <a:latin typeface="Canva Sans Bold"/>
                </a:rPr>
                <a:t>Power lifting</a:t>
              </a:r>
            </a:p>
            <a:p>
              <a:pPr>
                <a:lnSpc>
                  <a:spcPts val="2127"/>
                </a:lnSpc>
              </a:pPr>
              <a:endParaRPr lang="en-US" sz="851">
                <a:solidFill>
                  <a:srgbClr val="000000"/>
                </a:solidFill>
                <a:latin typeface="Canva Sans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570093"/>
              <a:ext cx="5501468" cy="4802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64"/>
                </a:lnSpc>
              </a:pPr>
              <a:r>
                <a:rPr lang="en-US" sz="2189">
                  <a:solidFill>
                    <a:srgbClr val="000000"/>
                  </a:solidFill>
                  <a:latin typeface="Canva Sans Bold"/>
                </a:rPr>
                <a:t>News &amp; Updates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5501468" y="3586520"/>
              <a:ext cx="5501468" cy="4802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64"/>
                </a:lnSpc>
              </a:pPr>
              <a:r>
                <a:rPr lang="en-US" sz="2189">
                  <a:solidFill>
                    <a:srgbClr val="000000"/>
                  </a:solidFill>
                  <a:latin typeface="Canva Sans Bold"/>
                </a:rPr>
                <a:t>Book Slot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3417665" y="5160777"/>
              <a:ext cx="4146640" cy="32158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2"/>
                </a:lnSpc>
              </a:pPr>
              <a:r>
                <a:rPr lang="en-US" sz="2794">
                  <a:solidFill>
                    <a:srgbClr val="000000"/>
                  </a:solidFill>
                  <a:latin typeface="Canva Sans"/>
                </a:rPr>
                <a:t>Type of service</a:t>
              </a:r>
            </a:p>
            <a:p>
              <a:pPr algn="ctr">
                <a:lnSpc>
                  <a:spcPts val="3912"/>
                </a:lnSpc>
              </a:pPr>
              <a:r>
                <a:rPr lang="en-US" sz="2794">
                  <a:solidFill>
                    <a:srgbClr val="000000"/>
                  </a:solidFill>
                  <a:latin typeface="Canva Sans"/>
                </a:rPr>
                <a:t>(Types of sports, mentors available, time slots)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402925" y="5769899"/>
              <a:ext cx="3589268" cy="2072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52"/>
                </a:lnSpc>
              </a:pPr>
              <a:r>
                <a:rPr lang="en-US" sz="966">
                  <a:solidFill>
                    <a:srgbClr val="000000"/>
                  </a:solidFill>
                  <a:latin typeface="Canva Sans Bold"/>
                </a:rPr>
                <a:t>Power Lifting Mentors</a:t>
              </a:r>
            </a:p>
          </p:txBody>
        </p:sp>
        <p:grpSp>
          <p:nvGrpSpPr>
            <p:cNvPr id="19" name="Group 19"/>
            <p:cNvGrpSpPr/>
            <p:nvPr/>
          </p:nvGrpSpPr>
          <p:grpSpPr>
            <a:xfrm>
              <a:off x="7554011" y="5742247"/>
              <a:ext cx="3023100" cy="2165215"/>
              <a:chOff x="0" y="0"/>
              <a:chExt cx="617910" cy="442561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17910" cy="442561"/>
              </a:xfrm>
              <a:custGeom>
                <a:avLst/>
                <a:gdLst/>
                <a:ahLst/>
                <a:cxnLst/>
                <a:rect l="l" t="t" r="r" b="b"/>
                <a:pathLst>
                  <a:path w="617910" h="442561">
                    <a:moveTo>
                      <a:pt x="0" y="0"/>
                    </a:moveTo>
                    <a:lnTo>
                      <a:pt x="617910" y="0"/>
                    </a:lnTo>
                    <a:lnTo>
                      <a:pt x="617910" y="442561"/>
                    </a:lnTo>
                    <a:lnTo>
                      <a:pt x="0" y="442561"/>
                    </a:lnTo>
                    <a:close/>
                  </a:path>
                </a:pathLst>
              </a:custGeom>
              <a:solidFill>
                <a:srgbClr val="F4F4ED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19050"/>
                <a:ext cx="617910" cy="461611"/>
              </a:xfrm>
              <a:prstGeom prst="rect">
                <a:avLst/>
              </a:prstGeom>
            </p:spPr>
            <p:txBody>
              <a:bodyPr lIns="47093" tIns="47093" rIns="47093" bIns="47093" rtlCol="0" anchor="ctr"/>
              <a:lstStyle/>
              <a:p>
                <a:pPr algn="ctr">
                  <a:lnSpc>
                    <a:spcPts val="2396"/>
                  </a:lnSpc>
                </a:pPr>
                <a:endParaRPr/>
              </a:p>
            </p:txBody>
          </p:sp>
        </p:grpSp>
        <p:sp>
          <p:nvSpPr>
            <p:cNvPr id="22" name="Freeform 22"/>
            <p:cNvSpPr/>
            <p:nvPr/>
          </p:nvSpPr>
          <p:spPr>
            <a:xfrm>
              <a:off x="7656848" y="5989415"/>
              <a:ext cx="817591" cy="817591"/>
            </a:xfrm>
            <a:custGeom>
              <a:avLst/>
              <a:gdLst/>
              <a:ahLst/>
              <a:cxnLst/>
              <a:rect l="l" t="t" r="r" b="b"/>
              <a:pathLst>
                <a:path w="817591" h="817591">
                  <a:moveTo>
                    <a:pt x="0" y="0"/>
                  </a:moveTo>
                  <a:lnTo>
                    <a:pt x="817591" y="0"/>
                  </a:lnTo>
                  <a:lnTo>
                    <a:pt x="817591" y="817591"/>
                  </a:lnTo>
                  <a:lnTo>
                    <a:pt x="0" y="817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7624909" y="6894169"/>
              <a:ext cx="930563" cy="850455"/>
            </a:xfrm>
            <a:custGeom>
              <a:avLst/>
              <a:gdLst/>
              <a:ahLst/>
              <a:cxnLst/>
              <a:rect l="l" t="t" r="r" b="b"/>
              <a:pathLst>
                <a:path w="930563" h="850455">
                  <a:moveTo>
                    <a:pt x="0" y="0"/>
                  </a:moveTo>
                  <a:lnTo>
                    <a:pt x="930563" y="0"/>
                  </a:lnTo>
                  <a:lnTo>
                    <a:pt x="930563" y="850456"/>
                  </a:lnTo>
                  <a:lnTo>
                    <a:pt x="0" y="8504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9132" r="-16741"/>
              </a:stretch>
            </a:blipFill>
          </p:spPr>
        </p:sp>
        <p:sp>
          <p:nvSpPr>
            <p:cNvPr id="24" name="TextBox 24"/>
            <p:cNvSpPr txBox="1"/>
            <p:nvPr/>
          </p:nvSpPr>
          <p:spPr>
            <a:xfrm>
              <a:off x="8581702" y="6078299"/>
              <a:ext cx="2032229" cy="679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78"/>
                </a:lnSpc>
              </a:pPr>
              <a:r>
                <a:rPr lang="en-US" sz="770">
                  <a:solidFill>
                    <a:srgbClr val="000000"/>
                  </a:solidFill>
                  <a:latin typeface="Canva Sans Bold"/>
                </a:rPr>
                <a:t>Ganesh Prasad</a:t>
              </a:r>
            </a:p>
            <a:p>
              <a:pPr algn="ctr">
                <a:lnSpc>
                  <a:spcPts val="1078"/>
                </a:lnSpc>
              </a:pPr>
              <a:r>
                <a:rPr lang="en-US" sz="770">
                  <a:solidFill>
                    <a:srgbClr val="000000"/>
                  </a:solidFill>
                  <a:latin typeface="Canva Sans Bold"/>
                </a:rPr>
                <a:t>Asian Gold Medalist - 2015</a:t>
              </a:r>
            </a:p>
            <a:p>
              <a:pPr algn="ctr">
                <a:lnSpc>
                  <a:spcPts val="1078"/>
                </a:lnSpc>
              </a:pPr>
              <a:r>
                <a:rPr lang="en-US" sz="770">
                  <a:solidFill>
                    <a:srgbClr val="000000"/>
                  </a:solidFill>
                  <a:latin typeface="Canva Sans Bold"/>
                </a:rPr>
                <a:t>Available slots</a:t>
              </a:r>
              <a:r>
                <a:rPr lang="en-US" sz="770">
                  <a:solidFill>
                    <a:srgbClr val="000000"/>
                  </a:solidFill>
                  <a:latin typeface="Canva Sans"/>
                </a:rPr>
                <a:t>: 8 AM, 11 AM, 1 PM, 4 PM, 8 PM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493420" y="6938781"/>
              <a:ext cx="4062222" cy="8561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2"/>
                </a:lnSpc>
              </a:pPr>
              <a:r>
                <a:rPr lang="en-US" sz="773">
                  <a:solidFill>
                    <a:srgbClr val="000000"/>
                  </a:solidFill>
                  <a:latin typeface="Canva Sans Bold"/>
                </a:rPr>
                <a:t>Savita Gupta </a:t>
              </a:r>
            </a:p>
            <a:p>
              <a:pPr algn="ctr">
                <a:lnSpc>
                  <a:spcPts val="1082"/>
                </a:lnSpc>
              </a:pPr>
              <a:r>
                <a:rPr lang="en-US" sz="773">
                  <a:solidFill>
                    <a:srgbClr val="000000"/>
                  </a:solidFill>
                  <a:latin typeface="Canva Sans Bold"/>
                </a:rPr>
                <a:t> Common Wealth Silver</a:t>
              </a:r>
            </a:p>
            <a:p>
              <a:pPr algn="ctr">
                <a:lnSpc>
                  <a:spcPts val="1082"/>
                </a:lnSpc>
              </a:pPr>
              <a:r>
                <a:rPr lang="en-US" sz="773">
                  <a:solidFill>
                    <a:srgbClr val="000000"/>
                  </a:solidFill>
                  <a:latin typeface="Canva Sans Bold"/>
                </a:rPr>
                <a:t> medalist 2008</a:t>
              </a:r>
            </a:p>
            <a:p>
              <a:pPr algn="ctr">
                <a:lnSpc>
                  <a:spcPts val="1082"/>
                </a:lnSpc>
              </a:pPr>
              <a:r>
                <a:rPr lang="en-US" sz="773">
                  <a:solidFill>
                    <a:srgbClr val="000000"/>
                  </a:solidFill>
                  <a:latin typeface="Canva Sans Bold"/>
                </a:rPr>
                <a:t>Available slots</a:t>
              </a:r>
              <a:r>
                <a:rPr lang="en-US" sz="773">
                  <a:solidFill>
                    <a:srgbClr val="000000"/>
                  </a:solidFill>
                  <a:latin typeface="Canva Sans"/>
                </a:rPr>
                <a:t>: 8 AM, 11 AM, </a:t>
              </a:r>
            </a:p>
            <a:p>
              <a:pPr algn="ctr">
                <a:lnSpc>
                  <a:spcPts val="1082"/>
                </a:lnSpc>
              </a:pPr>
              <a:r>
                <a:rPr lang="en-US" sz="773">
                  <a:solidFill>
                    <a:srgbClr val="000000"/>
                  </a:solidFill>
                  <a:latin typeface="Canva Sans"/>
                </a:rPr>
                <a:t>1 PM, 4 PM, 8 PM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493420" y="5769899"/>
              <a:ext cx="3589268" cy="2072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52"/>
                </a:lnSpc>
              </a:pPr>
              <a:r>
                <a:rPr lang="en-US" sz="966">
                  <a:solidFill>
                    <a:srgbClr val="000000"/>
                  </a:solidFill>
                  <a:latin typeface="Canva Sans Bold"/>
                </a:rPr>
                <a:t>Power Lifting Mentors</a:t>
              </a:r>
            </a:p>
          </p:txBody>
        </p:sp>
        <p:sp>
          <p:nvSpPr>
            <p:cNvPr id="27" name="AutoShape 27"/>
            <p:cNvSpPr/>
            <p:nvPr/>
          </p:nvSpPr>
          <p:spPr>
            <a:xfrm flipH="1" flipV="1">
              <a:off x="9055051" y="5038908"/>
              <a:ext cx="4153579" cy="703340"/>
            </a:xfrm>
            <a:prstGeom prst="line">
              <a:avLst/>
            </a:prstGeom>
            <a:ln w="119155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28" name="Freeform 28"/>
            <p:cNvSpPr/>
            <p:nvPr/>
          </p:nvSpPr>
          <p:spPr>
            <a:xfrm>
              <a:off x="939122" y="768528"/>
              <a:ext cx="7316333" cy="2590802"/>
            </a:xfrm>
            <a:custGeom>
              <a:avLst/>
              <a:gdLst/>
              <a:ahLst/>
              <a:cxnLst/>
              <a:rect l="l" t="t" r="r" b="b"/>
              <a:pathLst>
                <a:path w="7316333" h="2590802">
                  <a:moveTo>
                    <a:pt x="0" y="0"/>
                  </a:moveTo>
                  <a:lnTo>
                    <a:pt x="7316333" y="0"/>
                  </a:lnTo>
                  <a:lnTo>
                    <a:pt x="7316333" y="2590801"/>
                  </a:lnTo>
                  <a:lnTo>
                    <a:pt x="0" y="2590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97953" b="-84442"/>
              </a:stretch>
            </a:blipFill>
          </p:spPr>
        </p:sp>
        <p:sp>
          <p:nvSpPr>
            <p:cNvPr id="29" name="TextBox 29"/>
            <p:cNvSpPr txBox="1"/>
            <p:nvPr/>
          </p:nvSpPr>
          <p:spPr>
            <a:xfrm>
              <a:off x="7967928" y="1768301"/>
              <a:ext cx="3163912" cy="9650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89"/>
                </a:lnSpc>
              </a:pPr>
              <a:r>
                <a:rPr lang="en-US" sz="1420">
                  <a:solidFill>
                    <a:srgbClr val="000000"/>
                  </a:solidFill>
                  <a:latin typeface="Canva Sans Bold"/>
                </a:rPr>
                <a:t>Contact us:</a:t>
              </a:r>
            </a:p>
            <a:p>
              <a:pPr algn="ctr">
                <a:lnSpc>
                  <a:spcPts val="1989"/>
                </a:lnSpc>
              </a:pPr>
              <a:r>
                <a:rPr lang="en-US" sz="1420">
                  <a:solidFill>
                    <a:srgbClr val="000000"/>
                  </a:solidFill>
                  <a:latin typeface="Canva Sans Bold"/>
                </a:rPr>
                <a:t>7382038754</a:t>
              </a:r>
            </a:p>
            <a:p>
              <a:pPr algn="ctr">
                <a:lnSpc>
                  <a:spcPts val="1989"/>
                </a:lnSpc>
              </a:pPr>
              <a:r>
                <a:rPr lang="en-US" sz="1420">
                  <a:solidFill>
                    <a:srgbClr val="000000"/>
                  </a:solidFill>
                  <a:latin typeface="Canva Sans Bold"/>
                </a:rPr>
                <a:t>snavandhar12@gmail.com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668479" y="1771937"/>
            <a:ext cx="14951042" cy="925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36"/>
              </a:lnSpc>
              <a:spcBef>
                <a:spcPct val="0"/>
              </a:spcBef>
            </a:pPr>
            <a:r>
              <a:rPr lang="en-US" sz="1812">
                <a:solidFill>
                  <a:srgbClr val="000000"/>
                </a:solidFill>
                <a:latin typeface="Canva Sans"/>
              </a:rPr>
              <a:t>Genki, an innovative online sports mentorship platform, emerges as a transformative force in the Indian sports landscape. With a vision to democratize sports mentorship, Genki employs cutting-edge technology, ensuring accessibility, affordability, and personalized growth for young athletes across India.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496459" y="1028700"/>
            <a:ext cx="17247106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3612168" y="180158"/>
            <a:ext cx="585424" cy="829492"/>
          </a:xfrm>
          <a:custGeom>
            <a:avLst/>
            <a:gdLst/>
            <a:ahLst/>
            <a:cxnLst/>
            <a:rect l="l" t="t" r="r" b="b"/>
            <a:pathLst>
              <a:path w="585424" h="829492">
                <a:moveTo>
                  <a:pt x="0" y="0"/>
                </a:moveTo>
                <a:lnTo>
                  <a:pt x="585423" y="0"/>
                </a:lnTo>
                <a:lnTo>
                  <a:pt x="585423" y="829492"/>
                </a:lnTo>
                <a:lnTo>
                  <a:pt x="0" y="829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369492" y="180158"/>
            <a:ext cx="585424" cy="829492"/>
          </a:xfrm>
          <a:custGeom>
            <a:avLst/>
            <a:gdLst/>
            <a:ahLst/>
            <a:cxnLst/>
            <a:rect l="l" t="t" r="r" b="b"/>
            <a:pathLst>
              <a:path w="585424" h="829492">
                <a:moveTo>
                  <a:pt x="0" y="0"/>
                </a:moveTo>
                <a:lnTo>
                  <a:pt x="585423" y="0"/>
                </a:lnTo>
                <a:lnTo>
                  <a:pt x="585423" y="829492"/>
                </a:lnTo>
                <a:lnTo>
                  <a:pt x="0" y="829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126740" y="208733"/>
            <a:ext cx="585424" cy="829492"/>
          </a:xfrm>
          <a:custGeom>
            <a:avLst/>
            <a:gdLst/>
            <a:ahLst/>
            <a:cxnLst/>
            <a:rect l="l" t="t" r="r" b="b"/>
            <a:pathLst>
              <a:path w="585424" h="829492">
                <a:moveTo>
                  <a:pt x="0" y="0"/>
                </a:moveTo>
                <a:lnTo>
                  <a:pt x="585424" y="0"/>
                </a:lnTo>
                <a:lnTo>
                  <a:pt x="585424" y="829492"/>
                </a:lnTo>
                <a:lnTo>
                  <a:pt x="0" y="829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83989" y="180158"/>
            <a:ext cx="585424" cy="829492"/>
          </a:xfrm>
          <a:custGeom>
            <a:avLst/>
            <a:gdLst/>
            <a:ahLst/>
            <a:cxnLst/>
            <a:rect l="l" t="t" r="r" b="b"/>
            <a:pathLst>
              <a:path w="585424" h="829492">
                <a:moveTo>
                  <a:pt x="0" y="0"/>
                </a:moveTo>
                <a:lnTo>
                  <a:pt x="585423" y="0"/>
                </a:lnTo>
                <a:lnTo>
                  <a:pt x="585423" y="829492"/>
                </a:lnTo>
                <a:lnTo>
                  <a:pt x="0" y="829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3631218" y="1989131"/>
            <a:ext cx="0" cy="726916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7317168" y="2571750"/>
            <a:ext cx="33274" cy="66865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1055442" y="1989131"/>
            <a:ext cx="0" cy="726916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4883989" y="1989131"/>
            <a:ext cx="0" cy="726916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3924448" y="1538010"/>
            <a:ext cx="1566382" cy="1384290"/>
          </a:xfrm>
          <a:custGeom>
            <a:avLst/>
            <a:gdLst/>
            <a:ahLst/>
            <a:cxnLst/>
            <a:rect l="l" t="t" r="r" b="b"/>
            <a:pathLst>
              <a:path w="1566382" h="1384290">
                <a:moveTo>
                  <a:pt x="0" y="0"/>
                </a:moveTo>
                <a:lnTo>
                  <a:pt x="1566382" y="0"/>
                </a:lnTo>
                <a:lnTo>
                  <a:pt x="1566382" y="1384291"/>
                </a:lnTo>
                <a:lnTo>
                  <a:pt x="0" y="13842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935540" y="8676650"/>
            <a:ext cx="3078929" cy="1462491"/>
          </a:xfrm>
          <a:custGeom>
            <a:avLst/>
            <a:gdLst/>
            <a:ahLst/>
            <a:cxnLst/>
            <a:rect l="l" t="t" r="r" b="b"/>
            <a:pathLst>
              <a:path w="3078929" h="1462491">
                <a:moveTo>
                  <a:pt x="0" y="0"/>
                </a:moveTo>
                <a:lnTo>
                  <a:pt x="3078929" y="0"/>
                </a:lnTo>
                <a:lnTo>
                  <a:pt x="3078929" y="1462491"/>
                </a:lnTo>
                <a:lnTo>
                  <a:pt x="0" y="14624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479119" y="1590675"/>
            <a:ext cx="1249050" cy="1166300"/>
          </a:xfrm>
          <a:custGeom>
            <a:avLst/>
            <a:gdLst/>
            <a:ahLst/>
            <a:cxnLst/>
            <a:rect l="l" t="t" r="r" b="b"/>
            <a:pathLst>
              <a:path w="1249050" h="1166300">
                <a:moveTo>
                  <a:pt x="0" y="0"/>
                </a:moveTo>
                <a:lnTo>
                  <a:pt x="1249050" y="0"/>
                </a:lnTo>
                <a:lnTo>
                  <a:pt x="1249050" y="1166300"/>
                </a:lnTo>
                <a:lnTo>
                  <a:pt x="0" y="11663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909029" y="9087925"/>
            <a:ext cx="1211350" cy="1053874"/>
          </a:xfrm>
          <a:custGeom>
            <a:avLst/>
            <a:gdLst/>
            <a:ahLst/>
            <a:cxnLst/>
            <a:rect l="l" t="t" r="r" b="b"/>
            <a:pathLst>
              <a:path w="1211350" h="1053874">
                <a:moveTo>
                  <a:pt x="0" y="0"/>
                </a:moveTo>
                <a:lnTo>
                  <a:pt x="1211350" y="0"/>
                </a:lnTo>
                <a:lnTo>
                  <a:pt x="1211350" y="1053874"/>
                </a:lnTo>
                <a:lnTo>
                  <a:pt x="0" y="10538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542927" y="9154600"/>
            <a:ext cx="921813" cy="994112"/>
          </a:xfrm>
          <a:custGeom>
            <a:avLst/>
            <a:gdLst/>
            <a:ahLst/>
            <a:cxnLst/>
            <a:rect l="l" t="t" r="r" b="b"/>
            <a:pathLst>
              <a:path w="921813" h="994112">
                <a:moveTo>
                  <a:pt x="0" y="0"/>
                </a:moveTo>
                <a:lnTo>
                  <a:pt x="921813" y="0"/>
                </a:lnTo>
                <a:lnTo>
                  <a:pt x="921813" y="994112"/>
                </a:lnTo>
                <a:lnTo>
                  <a:pt x="0" y="9941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718110" y="1604215"/>
            <a:ext cx="1753248" cy="1152760"/>
          </a:xfrm>
          <a:custGeom>
            <a:avLst/>
            <a:gdLst/>
            <a:ahLst/>
            <a:cxnLst/>
            <a:rect l="l" t="t" r="r" b="b"/>
            <a:pathLst>
              <a:path w="1753248" h="1152760">
                <a:moveTo>
                  <a:pt x="0" y="0"/>
                </a:moveTo>
                <a:lnTo>
                  <a:pt x="1753248" y="0"/>
                </a:lnTo>
                <a:lnTo>
                  <a:pt x="1753248" y="1152760"/>
                </a:lnTo>
                <a:lnTo>
                  <a:pt x="0" y="11527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964290" y="8876675"/>
            <a:ext cx="1260888" cy="1262466"/>
          </a:xfrm>
          <a:custGeom>
            <a:avLst/>
            <a:gdLst/>
            <a:ahLst/>
            <a:cxnLst/>
            <a:rect l="l" t="t" r="r" b="b"/>
            <a:pathLst>
              <a:path w="1260888" h="1262466">
                <a:moveTo>
                  <a:pt x="0" y="0"/>
                </a:moveTo>
                <a:lnTo>
                  <a:pt x="1260888" y="0"/>
                </a:lnTo>
                <a:lnTo>
                  <a:pt x="1260888" y="1262466"/>
                </a:lnTo>
                <a:lnTo>
                  <a:pt x="0" y="126246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1012778">
            <a:off x="17530599" y="87316"/>
            <a:ext cx="733808" cy="892167"/>
          </a:xfrm>
          <a:custGeom>
            <a:avLst/>
            <a:gdLst/>
            <a:ahLst/>
            <a:cxnLst/>
            <a:rect l="l" t="t" r="r" b="b"/>
            <a:pathLst>
              <a:path w="733808" h="892167">
                <a:moveTo>
                  <a:pt x="0" y="0"/>
                </a:moveTo>
                <a:lnTo>
                  <a:pt x="733808" y="0"/>
                </a:lnTo>
                <a:lnTo>
                  <a:pt x="733808" y="892168"/>
                </a:lnTo>
                <a:lnTo>
                  <a:pt x="0" y="89216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5663418" y="1477672"/>
            <a:ext cx="3268485" cy="954986"/>
            <a:chOff x="0" y="0"/>
            <a:chExt cx="860836" cy="25151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60836" cy="251519"/>
            </a:xfrm>
            <a:custGeom>
              <a:avLst/>
              <a:gdLst/>
              <a:ahLst/>
              <a:cxnLst/>
              <a:rect l="l" t="t" r="r" b="b"/>
              <a:pathLst>
                <a:path w="860836" h="251519">
                  <a:moveTo>
                    <a:pt x="120802" y="0"/>
                  </a:moveTo>
                  <a:lnTo>
                    <a:pt x="740034" y="0"/>
                  </a:lnTo>
                  <a:cubicBezTo>
                    <a:pt x="806751" y="0"/>
                    <a:pt x="860836" y="54085"/>
                    <a:pt x="860836" y="120802"/>
                  </a:cubicBezTo>
                  <a:lnTo>
                    <a:pt x="860836" y="130717"/>
                  </a:lnTo>
                  <a:cubicBezTo>
                    <a:pt x="860836" y="162756"/>
                    <a:pt x="848108" y="193482"/>
                    <a:pt x="825454" y="216137"/>
                  </a:cubicBezTo>
                  <a:cubicBezTo>
                    <a:pt x="802799" y="238792"/>
                    <a:pt x="772073" y="251519"/>
                    <a:pt x="740034" y="251519"/>
                  </a:cubicBezTo>
                  <a:lnTo>
                    <a:pt x="120802" y="251519"/>
                  </a:lnTo>
                  <a:cubicBezTo>
                    <a:pt x="88763" y="251519"/>
                    <a:pt x="58037" y="238792"/>
                    <a:pt x="35382" y="216137"/>
                  </a:cubicBezTo>
                  <a:cubicBezTo>
                    <a:pt x="12727" y="193482"/>
                    <a:pt x="0" y="162756"/>
                    <a:pt x="0" y="130717"/>
                  </a:cubicBezTo>
                  <a:lnTo>
                    <a:pt x="0" y="120802"/>
                  </a:lnTo>
                  <a:cubicBezTo>
                    <a:pt x="0" y="88763"/>
                    <a:pt x="12727" y="58037"/>
                    <a:pt x="35382" y="35382"/>
                  </a:cubicBezTo>
                  <a:cubicBezTo>
                    <a:pt x="58037" y="12727"/>
                    <a:pt x="88763" y="0"/>
                    <a:pt x="120802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860836" cy="270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6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4883989" y="241300"/>
            <a:ext cx="3119577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anva Sans Bold"/>
              </a:rPr>
              <a:t> Evaluation &amp;</a:t>
            </a:r>
          </a:p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anva Sans Bold"/>
              </a:rPr>
              <a:t>Future Planning</a:t>
            </a:r>
          </a:p>
        </p:txBody>
      </p:sp>
      <p:sp>
        <p:nvSpPr>
          <p:cNvPr id="23" name="Freeform 23"/>
          <p:cNvSpPr/>
          <p:nvPr/>
        </p:nvSpPr>
        <p:spPr>
          <a:xfrm>
            <a:off x="17522794" y="843834"/>
            <a:ext cx="615623" cy="694176"/>
          </a:xfrm>
          <a:custGeom>
            <a:avLst/>
            <a:gdLst/>
            <a:ahLst/>
            <a:cxnLst/>
            <a:rect l="l" t="t" r="r" b="b"/>
            <a:pathLst>
              <a:path w="615623" h="694176">
                <a:moveTo>
                  <a:pt x="0" y="0"/>
                </a:moveTo>
                <a:lnTo>
                  <a:pt x="615623" y="0"/>
                </a:lnTo>
                <a:lnTo>
                  <a:pt x="615623" y="694176"/>
                </a:lnTo>
                <a:lnTo>
                  <a:pt x="0" y="69417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45993" t="-19493" r="-45997" b="-50770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2135237" y="1389456"/>
            <a:ext cx="2175804" cy="1131418"/>
          </a:xfrm>
          <a:custGeom>
            <a:avLst/>
            <a:gdLst/>
            <a:ahLst/>
            <a:cxnLst/>
            <a:rect l="l" t="t" r="r" b="b"/>
            <a:pathLst>
              <a:path w="2175804" h="1131418">
                <a:moveTo>
                  <a:pt x="0" y="0"/>
                </a:moveTo>
                <a:lnTo>
                  <a:pt x="2175804" y="0"/>
                </a:lnTo>
                <a:lnTo>
                  <a:pt x="2175804" y="1131418"/>
                </a:lnTo>
                <a:lnTo>
                  <a:pt x="0" y="113141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7588567" y="2524125"/>
            <a:ext cx="3234045" cy="5614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96"/>
              </a:lnSpc>
              <a:spcBef>
                <a:spcPct val="0"/>
              </a:spcBef>
            </a:pPr>
            <a:r>
              <a:rPr lang="en-US" sz="1712" dirty="0">
                <a:solidFill>
                  <a:srgbClr val="000000"/>
                </a:solidFill>
                <a:latin typeface="Arimo Bold"/>
              </a:rPr>
              <a:t>Full-Scale Launch </a:t>
            </a:r>
          </a:p>
          <a:p>
            <a:pPr algn="just">
              <a:lnSpc>
                <a:spcPts val="2396"/>
              </a:lnSpc>
              <a:spcBef>
                <a:spcPct val="0"/>
              </a:spcBef>
            </a:pPr>
            <a:r>
              <a:rPr lang="en-US" sz="1712" dirty="0">
                <a:solidFill>
                  <a:srgbClr val="000000"/>
                </a:solidFill>
                <a:latin typeface="Arimo Bold"/>
              </a:rPr>
              <a:t>(May 2024):</a:t>
            </a:r>
          </a:p>
          <a:p>
            <a:pPr marL="369646" lvl="1" indent="-184823" algn="just">
              <a:lnSpc>
                <a:spcPts val="2396"/>
              </a:lnSpc>
              <a:buFont typeface="Arial"/>
              <a:buChar char="•"/>
            </a:pPr>
            <a:r>
              <a:rPr lang="en-US" sz="1712" dirty="0">
                <a:solidFill>
                  <a:srgbClr val="000000"/>
                </a:solidFill>
                <a:latin typeface="Arimo"/>
              </a:rPr>
              <a:t>Officially launch Genki’s mentoring program</a:t>
            </a:r>
          </a:p>
          <a:p>
            <a:pPr marL="369646" lvl="1" indent="-184823" algn="just">
              <a:lnSpc>
                <a:spcPts val="2396"/>
              </a:lnSpc>
              <a:buFont typeface="Arial"/>
              <a:buChar char="•"/>
            </a:pPr>
            <a:r>
              <a:rPr lang="en-US" sz="1712" dirty="0">
                <a:solidFill>
                  <a:srgbClr val="000000"/>
                </a:solidFill>
                <a:latin typeface="Arimo"/>
              </a:rPr>
              <a:t>Make the platform accessible to a wider audience, including parents, schools, and mentees.</a:t>
            </a:r>
          </a:p>
          <a:p>
            <a:pPr algn="just">
              <a:lnSpc>
                <a:spcPts val="2396"/>
              </a:lnSpc>
            </a:pPr>
            <a:endParaRPr lang="en-US" sz="1712" dirty="0">
              <a:solidFill>
                <a:srgbClr val="000000"/>
              </a:solidFill>
              <a:latin typeface="Arimo"/>
            </a:endParaRPr>
          </a:p>
          <a:p>
            <a:pPr algn="just">
              <a:lnSpc>
                <a:spcPts val="2396"/>
              </a:lnSpc>
              <a:spcBef>
                <a:spcPct val="0"/>
              </a:spcBef>
            </a:pPr>
            <a:r>
              <a:rPr lang="en-US" sz="1712" dirty="0">
                <a:solidFill>
                  <a:srgbClr val="000000"/>
                </a:solidFill>
                <a:latin typeface="Arimo Bold"/>
              </a:rPr>
              <a:t>Marketing Campaign </a:t>
            </a:r>
          </a:p>
          <a:p>
            <a:pPr algn="just">
              <a:lnSpc>
                <a:spcPts val="2396"/>
              </a:lnSpc>
              <a:spcBef>
                <a:spcPct val="0"/>
              </a:spcBef>
            </a:pPr>
            <a:r>
              <a:rPr lang="en-US" sz="1712" dirty="0">
                <a:solidFill>
                  <a:srgbClr val="000000"/>
                </a:solidFill>
                <a:latin typeface="Arimo Bold"/>
              </a:rPr>
              <a:t>(June- 2024 - July 2024):</a:t>
            </a:r>
          </a:p>
          <a:p>
            <a:pPr marL="369646" lvl="1" indent="-184823" algn="just">
              <a:lnSpc>
                <a:spcPts val="2396"/>
              </a:lnSpc>
              <a:buFont typeface="Arial"/>
              <a:buChar char="•"/>
            </a:pPr>
            <a:r>
              <a:rPr lang="en-US" sz="1712" dirty="0">
                <a:solidFill>
                  <a:srgbClr val="000000"/>
                </a:solidFill>
                <a:latin typeface="Arimo"/>
              </a:rPr>
              <a:t>Launch a comprehensive marketing campaign that includes online advertising, social media promotion, and email marketing.</a:t>
            </a:r>
          </a:p>
          <a:p>
            <a:pPr marL="369646" lvl="1" indent="-184823" algn="just">
              <a:lnSpc>
                <a:spcPts val="2396"/>
              </a:lnSpc>
              <a:buFont typeface="Arial"/>
              <a:buChar char="•"/>
            </a:pPr>
            <a:r>
              <a:rPr lang="en-US" sz="1712" dirty="0">
                <a:solidFill>
                  <a:srgbClr val="000000"/>
                </a:solidFill>
                <a:latin typeface="Arimo"/>
              </a:rPr>
              <a:t>Use influencers to endorse and promote the platform within their communities.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38923" y="1114425"/>
            <a:ext cx="1933277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 Bold"/>
              </a:rPr>
              <a:t>Dec 2023- Jan 2024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563386" y="1104900"/>
            <a:ext cx="2097117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 Bold"/>
              </a:rPr>
              <a:t>Feb 2024 - April 2024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212857" y="1104900"/>
            <a:ext cx="2281632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 Bold"/>
              </a:rPr>
              <a:t>May 2024 - July 2024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237564" y="1114425"/>
            <a:ext cx="1887141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 Bold"/>
              </a:rPr>
              <a:t>Aug 2024 - Oct 2024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909497" y="1114425"/>
            <a:ext cx="984647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 Bold"/>
              </a:rPr>
              <a:t> Nov 2024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45773" y="405991"/>
            <a:ext cx="311957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anva Sans Bold"/>
              </a:rPr>
              <a:t>Pre-Launch Preparation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130917" y="229779"/>
            <a:ext cx="3119577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anva Sans Bold"/>
              </a:rPr>
              <a:t>Soft Launch &amp;</a:t>
            </a:r>
          </a:p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anva Sans Bold"/>
              </a:rPr>
              <a:t>Teacher Onboarding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954915" y="229779"/>
            <a:ext cx="3119577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anva Sans Bold"/>
              </a:rPr>
              <a:t>Full scale Launch &amp;</a:t>
            </a:r>
          </a:p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anva Sans Bold"/>
              </a:rPr>
              <a:t>Marketing campaign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712164" y="405991"/>
            <a:ext cx="311957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anva Sans Bold"/>
              </a:rPr>
              <a:t>Expansion &amp; Scaling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36248" y="1638300"/>
            <a:ext cx="3234045" cy="7976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96"/>
              </a:lnSpc>
              <a:spcBef>
                <a:spcPct val="0"/>
              </a:spcBef>
            </a:pPr>
            <a:r>
              <a:rPr lang="en-US" sz="1712">
                <a:solidFill>
                  <a:srgbClr val="000000"/>
                </a:solidFill>
                <a:latin typeface="Arimo Bold"/>
              </a:rPr>
              <a:t>Market Research and Analysis (December 2023):</a:t>
            </a:r>
          </a:p>
          <a:p>
            <a:pPr marL="369646" lvl="1" indent="-184823" algn="just">
              <a:lnSpc>
                <a:spcPts val="2396"/>
              </a:lnSpc>
              <a:buFont typeface="Arial"/>
              <a:buChar char="•"/>
            </a:pPr>
            <a:r>
              <a:rPr lang="en-US" sz="1712">
                <a:solidFill>
                  <a:srgbClr val="000000"/>
                </a:solidFill>
                <a:latin typeface="Arimo"/>
              </a:rPr>
              <a:t>Carry out in-depth market research to identify specific needs, trends, and competitive landscape.</a:t>
            </a:r>
          </a:p>
          <a:p>
            <a:pPr marL="369646" lvl="1" indent="-184823" algn="just">
              <a:lnSpc>
                <a:spcPts val="2396"/>
              </a:lnSpc>
              <a:buFont typeface="Arial"/>
              <a:buChar char="•"/>
            </a:pPr>
            <a:r>
              <a:rPr lang="en-US" sz="1712">
                <a:solidFill>
                  <a:srgbClr val="000000"/>
                </a:solidFill>
                <a:latin typeface="Arimo"/>
              </a:rPr>
              <a:t>Refine the product portfolio based on research findings.</a:t>
            </a:r>
          </a:p>
          <a:p>
            <a:pPr algn="just">
              <a:lnSpc>
                <a:spcPts val="2396"/>
              </a:lnSpc>
            </a:pPr>
            <a:endParaRPr lang="en-US" sz="1712">
              <a:solidFill>
                <a:srgbClr val="000000"/>
              </a:solidFill>
              <a:latin typeface="Arimo"/>
            </a:endParaRPr>
          </a:p>
          <a:p>
            <a:pPr algn="just">
              <a:lnSpc>
                <a:spcPts val="2396"/>
              </a:lnSpc>
              <a:spcBef>
                <a:spcPct val="0"/>
              </a:spcBef>
            </a:pPr>
            <a:r>
              <a:rPr lang="en-US" sz="1712">
                <a:solidFill>
                  <a:srgbClr val="000000"/>
                </a:solidFill>
                <a:latin typeface="Arimo Bold"/>
              </a:rPr>
              <a:t>Product Development and Enhancement (December 2023):</a:t>
            </a:r>
          </a:p>
          <a:p>
            <a:pPr marL="369646" lvl="1" indent="-184823" algn="just">
              <a:lnSpc>
                <a:spcPts val="2396"/>
              </a:lnSpc>
              <a:buFont typeface="Arial"/>
              <a:buChar char="•"/>
            </a:pPr>
            <a:r>
              <a:rPr lang="en-US" sz="1712">
                <a:solidFill>
                  <a:srgbClr val="000000"/>
                </a:solidFill>
                <a:latin typeface="Arimo"/>
              </a:rPr>
              <a:t>Finalize and enhance the existing product offerings to align with market demands.</a:t>
            </a:r>
          </a:p>
          <a:p>
            <a:pPr marL="369646" lvl="1" indent="-184823" algn="just">
              <a:lnSpc>
                <a:spcPts val="2396"/>
              </a:lnSpc>
              <a:buFont typeface="Arial"/>
              <a:buChar char="•"/>
            </a:pPr>
            <a:r>
              <a:rPr lang="en-US" sz="1712">
                <a:solidFill>
                  <a:srgbClr val="000000"/>
                </a:solidFill>
                <a:latin typeface="Arimo"/>
              </a:rPr>
              <a:t>Develop teacher-specific resources &amp; materials for on boarding.</a:t>
            </a:r>
          </a:p>
          <a:p>
            <a:pPr algn="just">
              <a:lnSpc>
                <a:spcPts val="2396"/>
              </a:lnSpc>
            </a:pPr>
            <a:endParaRPr lang="en-US" sz="1712">
              <a:solidFill>
                <a:srgbClr val="000000"/>
              </a:solidFill>
              <a:latin typeface="Arimo"/>
            </a:endParaRPr>
          </a:p>
          <a:p>
            <a:pPr algn="just">
              <a:lnSpc>
                <a:spcPts val="2396"/>
              </a:lnSpc>
              <a:spcBef>
                <a:spcPct val="0"/>
              </a:spcBef>
            </a:pPr>
            <a:r>
              <a:rPr lang="en-US" sz="1712">
                <a:solidFill>
                  <a:srgbClr val="000000"/>
                </a:solidFill>
                <a:latin typeface="Arimo Bold"/>
              </a:rPr>
              <a:t>Mentor Engagement Strategy (January 2024):</a:t>
            </a:r>
          </a:p>
          <a:p>
            <a:pPr marL="369646" lvl="1" indent="-184823" algn="just">
              <a:lnSpc>
                <a:spcPts val="2396"/>
              </a:lnSpc>
              <a:buFont typeface="Arial"/>
              <a:buChar char="•"/>
            </a:pPr>
            <a:r>
              <a:rPr lang="en-US" sz="1712">
                <a:solidFill>
                  <a:srgbClr val="000000"/>
                </a:solidFill>
                <a:latin typeface="Arimo"/>
              </a:rPr>
              <a:t>Identify and reach out to potential mentor, highlighting the benefits of collaboration.</a:t>
            </a:r>
          </a:p>
          <a:p>
            <a:pPr marL="369646" lvl="1" indent="-184823" algn="just">
              <a:lnSpc>
                <a:spcPts val="2396"/>
              </a:lnSpc>
              <a:buFont typeface="Arial"/>
              <a:buChar char="•"/>
            </a:pPr>
            <a:r>
              <a:rPr lang="en-US" sz="1712">
                <a:solidFill>
                  <a:srgbClr val="000000"/>
                </a:solidFill>
                <a:latin typeface="Arimo"/>
              </a:rPr>
              <a:t>Prepare a comprehensive engagement plan for the upcoming launch.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873807" y="3262312"/>
            <a:ext cx="3234045" cy="4137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96"/>
              </a:lnSpc>
              <a:spcBef>
                <a:spcPct val="0"/>
              </a:spcBef>
            </a:pPr>
            <a:r>
              <a:rPr lang="en-US" sz="1712">
                <a:solidFill>
                  <a:srgbClr val="000000"/>
                </a:solidFill>
                <a:latin typeface="Arimo Bold"/>
              </a:rPr>
              <a:t>Soft Launch (February 2024):</a:t>
            </a:r>
          </a:p>
          <a:p>
            <a:pPr marL="369646" lvl="1" indent="-184823" algn="just">
              <a:lnSpc>
                <a:spcPts val="2396"/>
              </a:lnSpc>
              <a:buFont typeface="Arial"/>
              <a:buChar char="•"/>
            </a:pPr>
            <a:r>
              <a:rPr lang="en-US" sz="1712">
                <a:solidFill>
                  <a:srgbClr val="000000"/>
                </a:solidFill>
                <a:latin typeface="Arimo"/>
              </a:rPr>
              <a:t>Begin a soft launch of Genki' programs with a limited audience to gather initial feedback.</a:t>
            </a:r>
          </a:p>
          <a:p>
            <a:pPr algn="just">
              <a:lnSpc>
                <a:spcPts val="2396"/>
              </a:lnSpc>
            </a:pPr>
            <a:endParaRPr lang="en-US" sz="1712">
              <a:solidFill>
                <a:srgbClr val="000000"/>
              </a:solidFill>
              <a:latin typeface="Arimo"/>
            </a:endParaRPr>
          </a:p>
          <a:p>
            <a:pPr algn="just">
              <a:lnSpc>
                <a:spcPts val="2396"/>
              </a:lnSpc>
            </a:pPr>
            <a:r>
              <a:rPr lang="en-US" sz="1712">
                <a:solidFill>
                  <a:srgbClr val="000000"/>
                </a:solidFill>
                <a:latin typeface="Arimo Bold"/>
              </a:rPr>
              <a:t>Mentor Onboarding </a:t>
            </a:r>
          </a:p>
          <a:p>
            <a:pPr algn="just">
              <a:lnSpc>
                <a:spcPts val="2396"/>
              </a:lnSpc>
              <a:spcBef>
                <a:spcPct val="0"/>
              </a:spcBef>
            </a:pPr>
            <a:r>
              <a:rPr lang="en-US" sz="1712">
                <a:solidFill>
                  <a:srgbClr val="000000"/>
                </a:solidFill>
                <a:latin typeface="Arimo Bold"/>
              </a:rPr>
              <a:t>(March 2024 - April 2024):</a:t>
            </a:r>
          </a:p>
          <a:p>
            <a:pPr marL="369646" lvl="1" indent="-184823" algn="just">
              <a:lnSpc>
                <a:spcPts val="2396"/>
              </a:lnSpc>
              <a:buFont typeface="Arial"/>
              <a:buChar char="•"/>
            </a:pPr>
            <a:r>
              <a:rPr lang="en-US" sz="1712">
                <a:solidFill>
                  <a:srgbClr val="000000"/>
                </a:solidFill>
                <a:latin typeface="Arimo"/>
              </a:rPr>
              <a:t>Collaborate with selected mentor to onboard them as influencers and partners.</a:t>
            </a:r>
          </a:p>
          <a:p>
            <a:pPr marL="369646" lvl="1" indent="-184823" algn="just">
              <a:lnSpc>
                <a:spcPts val="2396"/>
              </a:lnSpc>
              <a:buFont typeface="Arial"/>
              <a:buChar char="•"/>
            </a:pPr>
            <a:r>
              <a:rPr lang="en-US" sz="1712">
                <a:solidFill>
                  <a:srgbClr val="000000"/>
                </a:solidFill>
                <a:latin typeface="Arimo"/>
              </a:rPr>
              <a:t>Provide training to mentors on how to effectively use Genki’s resources.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352693" y="2578213"/>
            <a:ext cx="3234045" cy="5319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96"/>
              </a:lnSpc>
              <a:spcBef>
                <a:spcPct val="0"/>
              </a:spcBef>
            </a:pPr>
            <a:r>
              <a:rPr lang="en-US" sz="1712" dirty="0">
                <a:solidFill>
                  <a:srgbClr val="000000"/>
                </a:solidFill>
                <a:latin typeface="Arimo Bold"/>
              </a:rPr>
              <a:t>Onboarding mentees</a:t>
            </a:r>
          </a:p>
          <a:p>
            <a:pPr algn="just">
              <a:lnSpc>
                <a:spcPts val="2396"/>
              </a:lnSpc>
              <a:spcBef>
                <a:spcPct val="0"/>
              </a:spcBef>
            </a:pPr>
            <a:r>
              <a:rPr lang="en-US" sz="1712" dirty="0">
                <a:solidFill>
                  <a:srgbClr val="000000"/>
                </a:solidFill>
                <a:latin typeface="Arimo Bold"/>
              </a:rPr>
              <a:t>(August 2024 - September 2024):</a:t>
            </a:r>
          </a:p>
          <a:p>
            <a:pPr marL="369646" lvl="1" indent="-184823">
              <a:lnSpc>
                <a:spcPts val="2396"/>
              </a:lnSpc>
              <a:buFont typeface="Arial"/>
              <a:buChar char="•"/>
            </a:pPr>
            <a:r>
              <a:rPr lang="en-US" sz="1712" dirty="0">
                <a:solidFill>
                  <a:srgbClr val="000000"/>
                </a:solidFill>
                <a:latin typeface="Arimo"/>
              </a:rPr>
              <a:t>Ramp up efforts to onboard mentees </a:t>
            </a:r>
          </a:p>
          <a:p>
            <a:pPr marL="369646" lvl="1" indent="-184823">
              <a:lnSpc>
                <a:spcPts val="2396"/>
              </a:lnSpc>
              <a:buFont typeface="Arial"/>
              <a:buChar char="•"/>
            </a:pPr>
            <a:r>
              <a:rPr lang="en-US" sz="1712" dirty="0">
                <a:solidFill>
                  <a:srgbClr val="000000"/>
                </a:solidFill>
                <a:latin typeface="Arimo"/>
              </a:rPr>
              <a:t>Highlight the benefits of Genki's programs to school administrators.</a:t>
            </a:r>
          </a:p>
          <a:p>
            <a:pPr>
              <a:lnSpc>
                <a:spcPts val="2396"/>
              </a:lnSpc>
            </a:pPr>
            <a:endParaRPr lang="en-US" sz="1712" dirty="0">
              <a:solidFill>
                <a:srgbClr val="000000"/>
              </a:solidFill>
              <a:latin typeface="Arimo"/>
            </a:endParaRPr>
          </a:p>
          <a:p>
            <a:pPr algn="just">
              <a:lnSpc>
                <a:spcPts val="2396"/>
              </a:lnSpc>
              <a:spcBef>
                <a:spcPct val="0"/>
              </a:spcBef>
            </a:pPr>
            <a:r>
              <a:rPr lang="en-US" sz="1712" dirty="0">
                <a:solidFill>
                  <a:srgbClr val="000000"/>
                </a:solidFill>
                <a:latin typeface="Arimo Bold"/>
              </a:rPr>
              <a:t>Customer Feedback and Refinement </a:t>
            </a:r>
          </a:p>
          <a:p>
            <a:pPr algn="just">
              <a:lnSpc>
                <a:spcPts val="2396"/>
              </a:lnSpc>
            </a:pPr>
            <a:r>
              <a:rPr lang="en-US" sz="1712" dirty="0">
                <a:solidFill>
                  <a:srgbClr val="000000"/>
                </a:solidFill>
                <a:latin typeface="Arimo Bold"/>
              </a:rPr>
              <a:t>(October 2024):</a:t>
            </a:r>
          </a:p>
          <a:p>
            <a:pPr marL="369646" lvl="1" indent="-184823">
              <a:lnSpc>
                <a:spcPts val="2396"/>
              </a:lnSpc>
              <a:buFont typeface="Arial"/>
              <a:buChar char="•"/>
            </a:pPr>
            <a:r>
              <a:rPr lang="en-US" sz="1712" dirty="0">
                <a:solidFill>
                  <a:srgbClr val="000000"/>
                </a:solidFill>
                <a:latin typeface="Arimo"/>
              </a:rPr>
              <a:t>Continuously gather feedback to make necessary improvements to the platform.</a:t>
            </a:r>
          </a:p>
          <a:p>
            <a:pPr marL="369646" lvl="1" indent="-184823" algn="l">
              <a:lnSpc>
                <a:spcPts val="2396"/>
              </a:lnSpc>
              <a:buFont typeface="Arial"/>
              <a:buChar char="•"/>
            </a:pPr>
            <a:r>
              <a:rPr lang="en-US" sz="1712" dirty="0">
                <a:solidFill>
                  <a:srgbClr val="000000"/>
                </a:solidFill>
                <a:latin typeface="Arimo"/>
              </a:rPr>
              <a:t>Refine the user experience based on feedback.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5045914" y="2819400"/>
            <a:ext cx="3097640" cy="5319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96"/>
              </a:lnSpc>
              <a:spcBef>
                <a:spcPct val="0"/>
              </a:spcBef>
            </a:pPr>
            <a:r>
              <a:rPr lang="en-US" sz="1712">
                <a:solidFill>
                  <a:srgbClr val="000000"/>
                </a:solidFill>
                <a:latin typeface="Arimo Bold"/>
              </a:rPr>
              <a:t>One-Year Evaluation (November 2024):</a:t>
            </a:r>
          </a:p>
          <a:p>
            <a:pPr marL="369646" lvl="1" indent="-184823" algn="just">
              <a:lnSpc>
                <a:spcPts val="2396"/>
              </a:lnSpc>
              <a:buFont typeface="Arial"/>
              <a:buChar char="•"/>
            </a:pPr>
            <a:r>
              <a:rPr lang="en-US" sz="1712">
                <a:solidFill>
                  <a:srgbClr val="000000"/>
                </a:solidFill>
                <a:latin typeface="Arimo"/>
              </a:rPr>
              <a:t>Assess the performance of Genki's expansion into the Sports and nutrition space.</a:t>
            </a:r>
          </a:p>
          <a:p>
            <a:pPr marL="369646" lvl="1" indent="-184823" algn="just">
              <a:lnSpc>
                <a:spcPts val="2396"/>
              </a:lnSpc>
              <a:buFont typeface="Arial"/>
              <a:buChar char="•"/>
            </a:pPr>
            <a:r>
              <a:rPr lang="en-US" sz="1712">
                <a:solidFill>
                  <a:srgbClr val="000000"/>
                </a:solidFill>
                <a:latin typeface="Arimo"/>
              </a:rPr>
              <a:t>Measure user adoption, engagement, and customer satisfaction.</a:t>
            </a:r>
          </a:p>
          <a:p>
            <a:pPr algn="just">
              <a:lnSpc>
                <a:spcPts val="2396"/>
              </a:lnSpc>
            </a:pPr>
            <a:endParaRPr lang="en-US" sz="1712">
              <a:solidFill>
                <a:srgbClr val="000000"/>
              </a:solidFill>
              <a:latin typeface="Arimo"/>
            </a:endParaRPr>
          </a:p>
          <a:p>
            <a:pPr algn="just">
              <a:lnSpc>
                <a:spcPts val="2396"/>
              </a:lnSpc>
            </a:pPr>
            <a:r>
              <a:rPr lang="en-US" sz="1712">
                <a:solidFill>
                  <a:srgbClr val="000000"/>
                </a:solidFill>
                <a:latin typeface="Arimo Bold"/>
              </a:rPr>
              <a:t>Future Planning (November 2024):</a:t>
            </a:r>
          </a:p>
          <a:p>
            <a:pPr marL="369646" lvl="1" indent="-184823" algn="just">
              <a:lnSpc>
                <a:spcPts val="2396"/>
              </a:lnSpc>
              <a:buFont typeface="Arial"/>
              <a:buChar char="•"/>
            </a:pPr>
            <a:r>
              <a:rPr lang="en-US" sz="1712">
                <a:solidFill>
                  <a:srgbClr val="000000"/>
                </a:solidFill>
                <a:latin typeface="Arimo"/>
              </a:rPr>
              <a:t>Based on the one-year evaluation, plan for further growth and expansion.</a:t>
            </a:r>
          </a:p>
          <a:p>
            <a:pPr marL="369646" lvl="1" indent="-184823" algn="just">
              <a:lnSpc>
                <a:spcPts val="2396"/>
              </a:lnSpc>
              <a:buFont typeface="Arial"/>
              <a:buChar char="•"/>
            </a:pPr>
            <a:r>
              <a:rPr lang="en-US" sz="1712">
                <a:solidFill>
                  <a:srgbClr val="000000"/>
                </a:solidFill>
                <a:latin typeface="Arimo"/>
              </a:rPr>
              <a:t>Consider diversifying the product portfolio based on market feedback and emerging trends.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961780" y="1438275"/>
            <a:ext cx="2671762" cy="967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dirty="0">
                <a:solidFill>
                  <a:srgbClr val="FFFFFF"/>
                </a:solidFill>
                <a:latin typeface="Canva Sans Bold"/>
              </a:rPr>
              <a:t>GO TO MARKET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7879" y="1438637"/>
            <a:ext cx="4761992" cy="3423302"/>
            <a:chOff x="0" y="0"/>
            <a:chExt cx="1254187" cy="9016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187" cy="901610"/>
            </a:xfrm>
            <a:custGeom>
              <a:avLst/>
              <a:gdLst/>
              <a:ahLst/>
              <a:cxnLst/>
              <a:rect l="l" t="t" r="r" b="b"/>
              <a:pathLst>
                <a:path w="1254187" h="901610">
                  <a:moveTo>
                    <a:pt x="82914" y="0"/>
                  </a:moveTo>
                  <a:lnTo>
                    <a:pt x="1171273" y="0"/>
                  </a:lnTo>
                  <a:cubicBezTo>
                    <a:pt x="1217065" y="0"/>
                    <a:pt x="1254187" y="37122"/>
                    <a:pt x="1254187" y="82914"/>
                  </a:cubicBezTo>
                  <a:lnTo>
                    <a:pt x="1254187" y="818696"/>
                  </a:lnTo>
                  <a:cubicBezTo>
                    <a:pt x="1254187" y="864488"/>
                    <a:pt x="1217065" y="901610"/>
                    <a:pt x="1171273" y="901610"/>
                  </a:cubicBezTo>
                  <a:lnTo>
                    <a:pt x="82914" y="901610"/>
                  </a:lnTo>
                  <a:cubicBezTo>
                    <a:pt x="37122" y="901610"/>
                    <a:pt x="0" y="864488"/>
                    <a:pt x="0" y="818696"/>
                  </a:cubicBezTo>
                  <a:lnTo>
                    <a:pt x="0" y="82914"/>
                  </a:lnTo>
                  <a:cubicBezTo>
                    <a:pt x="0" y="37122"/>
                    <a:pt x="37122" y="0"/>
                    <a:pt x="829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ysDot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254187" cy="9206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4363" y="1066366"/>
            <a:ext cx="2491655" cy="819874"/>
            <a:chOff x="0" y="0"/>
            <a:chExt cx="656238" cy="21593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56238" cy="215934"/>
            </a:xfrm>
            <a:custGeom>
              <a:avLst/>
              <a:gdLst/>
              <a:ahLst/>
              <a:cxnLst/>
              <a:rect l="l" t="t" r="r" b="b"/>
              <a:pathLst>
                <a:path w="656238" h="215934">
                  <a:moveTo>
                    <a:pt x="107967" y="0"/>
                  </a:moveTo>
                  <a:lnTo>
                    <a:pt x="548271" y="0"/>
                  </a:lnTo>
                  <a:cubicBezTo>
                    <a:pt x="607900" y="0"/>
                    <a:pt x="656238" y="48338"/>
                    <a:pt x="656238" y="107967"/>
                  </a:cubicBezTo>
                  <a:lnTo>
                    <a:pt x="656238" y="107967"/>
                  </a:lnTo>
                  <a:cubicBezTo>
                    <a:pt x="656238" y="167595"/>
                    <a:pt x="607900" y="215934"/>
                    <a:pt x="548271" y="215934"/>
                  </a:cubicBezTo>
                  <a:lnTo>
                    <a:pt x="107967" y="215934"/>
                  </a:lnTo>
                  <a:cubicBezTo>
                    <a:pt x="48338" y="215934"/>
                    <a:pt x="0" y="167595"/>
                    <a:pt x="0" y="107967"/>
                  </a:cubicBezTo>
                  <a:lnTo>
                    <a:pt x="0" y="107967"/>
                  </a:lnTo>
                  <a:cubicBezTo>
                    <a:pt x="0" y="48338"/>
                    <a:pt x="48338" y="0"/>
                    <a:pt x="1079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656238" cy="2445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6"/>
                </a:lnSpc>
              </a:pPr>
              <a:r>
                <a:rPr lang="en-US" sz="1812">
                  <a:solidFill>
                    <a:srgbClr val="FFFFFF"/>
                  </a:solidFill>
                  <a:latin typeface="Canva Sans Bold"/>
                </a:rPr>
                <a:t>Social Media Presence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346457" y="1646531"/>
            <a:ext cx="5278486" cy="1123961"/>
            <a:chOff x="0" y="0"/>
            <a:chExt cx="1509666" cy="32145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09666" cy="321457"/>
            </a:xfrm>
            <a:custGeom>
              <a:avLst/>
              <a:gdLst/>
              <a:ahLst/>
              <a:cxnLst/>
              <a:rect l="l" t="t" r="r" b="b"/>
              <a:pathLst>
                <a:path w="1509666" h="321457">
                  <a:moveTo>
                    <a:pt x="74801" y="0"/>
                  </a:moveTo>
                  <a:lnTo>
                    <a:pt x="1434865" y="0"/>
                  </a:lnTo>
                  <a:cubicBezTo>
                    <a:pt x="1476176" y="0"/>
                    <a:pt x="1509666" y="33490"/>
                    <a:pt x="1509666" y="74801"/>
                  </a:cubicBezTo>
                  <a:lnTo>
                    <a:pt x="1509666" y="246656"/>
                  </a:lnTo>
                  <a:cubicBezTo>
                    <a:pt x="1509666" y="287967"/>
                    <a:pt x="1476176" y="321457"/>
                    <a:pt x="1434865" y="321457"/>
                  </a:cubicBezTo>
                  <a:lnTo>
                    <a:pt x="74801" y="321457"/>
                  </a:lnTo>
                  <a:cubicBezTo>
                    <a:pt x="33490" y="321457"/>
                    <a:pt x="0" y="287967"/>
                    <a:pt x="0" y="246656"/>
                  </a:cubicBezTo>
                  <a:lnTo>
                    <a:pt x="0" y="74801"/>
                  </a:lnTo>
                  <a:cubicBezTo>
                    <a:pt x="0" y="33490"/>
                    <a:pt x="33490" y="0"/>
                    <a:pt x="74801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ysDot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509666" cy="340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799622" y="1269029"/>
            <a:ext cx="2294510" cy="755004"/>
            <a:chOff x="0" y="0"/>
            <a:chExt cx="656238" cy="21593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56238" cy="215934"/>
            </a:xfrm>
            <a:custGeom>
              <a:avLst/>
              <a:gdLst/>
              <a:ahLst/>
              <a:cxnLst/>
              <a:rect l="l" t="t" r="r" b="b"/>
              <a:pathLst>
                <a:path w="656238" h="215934">
                  <a:moveTo>
                    <a:pt x="107967" y="0"/>
                  </a:moveTo>
                  <a:lnTo>
                    <a:pt x="548271" y="0"/>
                  </a:lnTo>
                  <a:cubicBezTo>
                    <a:pt x="607900" y="0"/>
                    <a:pt x="656238" y="48338"/>
                    <a:pt x="656238" y="107967"/>
                  </a:cubicBezTo>
                  <a:lnTo>
                    <a:pt x="656238" y="107967"/>
                  </a:lnTo>
                  <a:cubicBezTo>
                    <a:pt x="656238" y="167595"/>
                    <a:pt x="607900" y="215934"/>
                    <a:pt x="548271" y="215934"/>
                  </a:cubicBezTo>
                  <a:lnTo>
                    <a:pt x="107967" y="215934"/>
                  </a:lnTo>
                  <a:cubicBezTo>
                    <a:pt x="48338" y="215934"/>
                    <a:pt x="0" y="167595"/>
                    <a:pt x="0" y="107967"/>
                  </a:cubicBezTo>
                  <a:lnTo>
                    <a:pt x="0" y="107967"/>
                  </a:lnTo>
                  <a:cubicBezTo>
                    <a:pt x="0" y="48338"/>
                    <a:pt x="48338" y="0"/>
                    <a:pt x="1079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656238" cy="2445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6"/>
                </a:lnSpc>
              </a:pPr>
              <a:r>
                <a:rPr lang="en-US" sz="1812">
                  <a:solidFill>
                    <a:srgbClr val="FFFFFF"/>
                  </a:solidFill>
                  <a:latin typeface="Canva Sans Bold"/>
                </a:rPr>
                <a:t>Partnerships with Schools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34487" y="97651"/>
            <a:ext cx="10297926" cy="821043"/>
            <a:chOff x="0" y="0"/>
            <a:chExt cx="2712211" cy="21624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12211" cy="216242"/>
            </a:xfrm>
            <a:custGeom>
              <a:avLst/>
              <a:gdLst/>
              <a:ahLst/>
              <a:cxnLst/>
              <a:rect l="l" t="t" r="r" b="b"/>
              <a:pathLst>
                <a:path w="2712211" h="216242">
                  <a:moveTo>
                    <a:pt x="38342" y="0"/>
                  </a:moveTo>
                  <a:lnTo>
                    <a:pt x="2673870" y="0"/>
                  </a:lnTo>
                  <a:cubicBezTo>
                    <a:pt x="2684038" y="0"/>
                    <a:pt x="2693791" y="4040"/>
                    <a:pt x="2700981" y="11230"/>
                  </a:cubicBezTo>
                  <a:cubicBezTo>
                    <a:pt x="2708172" y="18420"/>
                    <a:pt x="2712211" y="28173"/>
                    <a:pt x="2712211" y="38342"/>
                  </a:cubicBezTo>
                  <a:lnTo>
                    <a:pt x="2712211" y="177900"/>
                  </a:lnTo>
                  <a:cubicBezTo>
                    <a:pt x="2712211" y="188069"/>
                    <a:pt x="2708172" y="197821"/>
                    <a:pt x="2700981" y="205012"/>
                  </a:cubicBezTo>
                  <a:cubicBezTo>
                    <a:pt x="2693791" y="212202"/>
                    <a:pt x="2684038" y="216242"/>
                    <a:pt x="2673870" y="216242"/>
                  </a:cubicBezTo>
                  <a:lnTo>
                    <a:pt x="38342" y="216242"/>
                  </a:lnTo>
                  <a:cubicBezTo>
                    <a:pt x="28173" y="216242"/>
                    <a:pt x="18420" y="212202"/>
                    <a:pt x="11230" y="205012"/>
                  </a:cubicBezTo>
                  <a:cubicBezTo>
                    <a:pt x="4040" y="197821"/>
                    <a:pt x="0" y="188069"/>
                    <a:pt x="0" y="177900"/>
                  </a:cubicBezTo>
                  <a:lnTo>
                    <a:pt x="0" y="38342"/>
                  </a:lnTo>
                  <a:cubicBezTo>
                    <a:pt x="0" y="28173"/>
                    <a:pt x="4040" y="18420"/>
                    <a:pt x="11230" y="11230"/>
                  </a:cubicBezTo>
                  <a:cubicBezTo>
                    <a:pt x="18420" y="4040"/>
                    <a:pt x="28173" y="0"/>
                    <a:pt x="38342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2712211" cy="2924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FFFFFF"/>
                  </a:solidFill>
                  <a:latin typeface="Canva Sans Bold"/>
                </a:rPr>
                <a:t>Branding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340847" y="3908795"/>
            <a:ext cx="5278486" cy="2866758"/>
            <a:chOff x="0" y="0"/>
            <a:chExt cx="1390218" cy="75503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90218" cy="755031"/>
            </a:xfrm>
            <a:custGeom>
              <a:avLst/>
              <a:gdLst/>
              <a:ahLst/>
              <a:cxnLst/>
              <a:rect l="l" t="t" r="r" b="b"/>
              <a:pathLst>
                <a:path w="1390218" h="755031">
                  <a:moveTo>
                    <a:pt x="74801" y="0"/>
                  </a:moveTo>
                  <a:lnTo>
                    <a:pt x="1315417" y="0"/>
                  </a:lnTo>
                  <a:cubicBezTo>
                    <a:pt x="1356729" y="0"/>
                    <a:pt x="1390218" y="33490"/>
                    <a:pt x="1390218" y="74801"/>
                  </a:cubicBezTo>
                  <a:lnTo>
                    <a:pt x="1390218" y="680229"/>
                  </a:lnTo>
                  <a:cubicBezTo>
                    <a:pt x="1390218" y="721541"/>
                    <a:pt x="1356729" y="755031"/>
                    <a:pt x="1315417" y="755031"/>
                  </a:cubicBezTo>
                  <a:lnTo>
                    <a:pt x="74801" y="755031"/>
                  </a:lnTo>
                  <a:cubicBezTo>
                    <a:pt x="33490" y="755031"/>
                    <a:pt x="0" y="721541"/>
                    <a:pt x="0" y="680229"/>
                  </a:cubicBezTo>
                  <a:lnTo>
                    <a:pt x="0" y="74801"/>
                  </a:lnTo>
                  <a:cubicBezTo>
                    <a:pt x="0" y="33490"/>
                    <a:pt x="33490" y="0"/>
                    <a:pt x="74801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ysDot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1390218" cy="774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847348" y="3589342"/>
            <a:ext cx="2921902" cy="819874"/>
            <a:chOff x="0" y="0"/>
            <a:chExt cx="769555" cy="21593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69555" cy="215934"/>
            </a:xfrm>
            <a:custGeom>
              <a:avLst/>
              <a:gdLst/>
              <a:ahLst/>
              <a:cxnLst/>
              <a:rect l="l" t="t" r="r" b="b"/>
              <a:pathLst>
                <a:path w="769555" h="215934">
                  <a:moveTo>
                    <a:pt x="107967" y="0"/>
                  </a:moveTo>
                  <a:lnTo>
                    <a:pt x="661588" y="0"/>
                  </a:lnTo>
                  <a:cubicBezTo>
                    <a:pt x="721216" y="0"/>
                    <a:pt x="769555" y="48338"/>
                    <a:pt x="769555" y="107967"/>
                  </a:cubicBezTo>
                  <a:lnTo>
                    <a:pt x="769555" y="107967"/>
                  </a:lnTo>
                  <a:cubicBezTo>
                    <a:pt x="769555" y="167595"/>
                    <a:pt x="721216" y="215934"/>
                    <a:pt x="661588" y="215934"/>
                  </a:cubicBezTo>
                  <a:lnTo>
                    <a:pt x="107967" y="215934"/>
                  </a:lnTo>
                  <a:cubicBezTo>
                    <a:pt x="48338" y="215934"/>
                    <a:pt x="0" y="167595"/>
                    <a:pt x="0" y="107967"/>
                  </a:cubicBezTo>
                  <a:lnTo>
                    <a:pt x="0" y="107967"/>
                  </a:lnTo>
                  <a:cubicBezTo>
                    <a:pt x="0" y="48338"/>
                    <a:pt x="48338" y="0"/>
                    <a:pt x="1079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769555" cy="2445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6"/>
                </a:lnSpc>
              </a:pPr>
              <a:r>
                <a:rPr lang="en-US" sz="1812">
                  <a:solidFill>
                    <a:srgbClr val="FFFFFF"/>
                  </a:solidFill>
                  <a:latin typeface="Canva Sans Bold"/>
                </a:rPr>
                <a:t>Customer Support and Feedback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34487" y="5239441"/>
            <a:ext cx="4825384" cy="2304470"/>
            <a:chOff x="0" y="0"/>
            <a:chExt cx="1380078" cy="65908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80078" cy="659087"/>
            </a:xfrm>
            <a:custGeom>
              <a:avLst/>
              <a:gdLst/>
              <a:ahLst/>
              <a:cxnLst/>
              <a:rect l="l" t="t" r="r" b="b"/>
              <a:pathLst>
                <a:path w="1380078" h="659087">
                  <a:moveTo>
                    <a:pt x="81825" y="0"/>
                  </a:moveTo>
                  <a:lnTo>
                    <a:pt x="1298252" y="0"/>
                  </a:lnTo>
                  <a:cubicBezTo>
                    <a:pt x="1319954" y="0"/>
                    <a:pt x="1340766" y="8621"/>
                    <a:pt x="1356112" y="23966"/>
                  </a:cubicBezTo>
                  <a:cubicBezTo>
                    <a:pt x="1371457" y="39311"/>
                    <a:pt x="1380078" y="60124"/>
                    <a:pt x="1380078" y="81825"/>
                  </a:cubicBezTo>
                  <a:lnTo>
                    <a:pt x="1380078" y="577262"/>
                  </a:lnTo>
                  <a:cubicBezTo>
                    <a:pt x="1380078" y="622453"/>
                    <a:pt x="1343443" y="659087"/>
                    <a:pt x="1298252" y="659087"/>
                  </a:cubicBezTo>
                  <a:lnTo>
                    <a:pt x="81825" y="659087"/>
                  </a:lnTo>
                  <a:cubicBezTo>
                    <a:pt x="36634" y="659087"/>
                    <a:pt x="0" y="622453"/>
                    <a:pt x="0" y="577262"/>
                  </a:cubicBezTo>
                  <a:lnTo>
                    <a:pt x="0" y="81825"/>
                  </a:lnTo>
                  <a:cubicBezTo>
                    <a:pt x="0" y="36634"/>
                    <a:pt x="36634" y="0"/>
                    <a:pt x="8182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ysDot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19050"/>
              <a:ext cx="1380078" cy="678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6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985413" y="4905312"/>
            <a:ext cx="2294510" cy="755004"/>
            <a:chOff x="0" y="0"/>
            <a:chExt cx="656238" cy="21593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56238" cy="215934"/>
            </a:xfrm>
            <a:custGeom>
              <a:avLst/>
              <a:gdLst/>
              <a:ahLst/>
              <a:cxnLst/>
              <a:rect l="l" t="t" r="r" b="b"/>
              <a:pathLst>
                <a:path w="656238" h="215934">
                  <a:moveTo>
                    <a:pt x="107967" y="0"/>
                  </a:moveTo>
                  <a:lnTo>
                    <a:pt x="548271" y="0"/>
                  </a:lnTo>
                  <a:cubicBezTo>
                    <a:pt x="607900" y="0"/>
                    <a:pt x="656238" y="48338"/>
                    <a:pt x="656238" y="107967"/>
                  </a:cubicBezTo>
                  <a:lnTo>
                    <a:pt x="656238" y="107967"/>
                  </a:lnTo>
                  <a:cubicBezTo>
                    <a:pt x="656238" y="167595"/>
                    <a:pt x="607900" y="215934"/>
                    <a:pt x="548271" y="215934"/>
                  </a:cubicBezTo>
                  <a:lnTo>
                    <a:pt x="107967" y="215934"/>
                  </a:lnTo>
                  <a:cubicBezTo>
                    <a:pt x="48338" y="215934"/>
                    <a:pt x="0" y="167595"/>
                    <a:pt x="0" y="107967"/>
                  </a:cubicBezTo>
                  <a:lnTo>
                    <a:pt x="0" y="107967"/>
                  </a:lnTo>
                  <a:cubicBezTo>
                    <a:pt x="0" y="48338"/>
                    <a:pt x="48338" y="0"/>
                    <a:pt x="1079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28575"/>
              <a:ext cx="656238" cy="2445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6"/>
                </a:lnSpc>
              </a:pPr>
              <a:r>
                <a:rPr lang="en-US" sz="1812">
                  <a:solidFill>
                    <a:srgbClr val="FFFFFF"/>
                  </a:solidFill>
                  <a:latin typeface="Canva Sans Bold"/>
                </a:rPr>
                <a:t>Word of Mouth Marketing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17173" y="7916140"/>
            <a:ext cx="4825384" cy="2304470"/>
            <a:chOff x="0" y="0"/>
            <a:chExt cx="1380078" cy="65908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380078" cy="659087"/>
            </a:xfrm>
            <a:custGeom>
              <a:avLst/>
              <a:gdLst/>
              <a:ahLst/>
              <a:cxnLst/>
              <a:rect l="l" t="t" r="r" b="b"/>
              <a:pathLst>
                <a:path w="1380078" h="659087">
                  <a:moveTo>
                    <a:pt x="81825" y="0"/>
                  </a:moveTo>
                  <a:lnTo>
                    <a:pt x="1298252" y="0"/>
                  </a:lnTo>
                  <a:cubicBezTo>
                    <a:pt x="1319954" y="0"/>
                    <a:pt x="1340766" y="8621"/>
                    <a:pt x="1356112" y="23966"/>
                  </a:cubicBezTo>
                  <a:cubicBezTo>
                    <a:pt x="1371457" y="39311"/>
                    <a:pt x="1380078" y="60124"/>
                    <a:pt x="1380078" y="81825"/>
                  </a:cubicBezTo>
                  <a:lnTo>
                    <a:pt x="1380078" y="577262"/>
                  </a:lnTo>
                  <a:cubicBezTo>
                    <a:pt x="1380078" y="622453"/>
                    <a:pt x="1343443" y="659087"/>
                    <a:pt x="1298252" y="659087"/>
                  </a:cubicBezTo>
                  <a:lnTo>
                    <a:pt x="81825" y="659087"/>
                  </a:lnTo>
                  <a:cubicBezTo>
                    <a:pt x="36634" y="659087"/>
                    <a:pt x="0" y="622453"/>
                    <a:pt x="0" y="577262"/>
                  </a:cubicBezTo>
                  <a:lnTo>
                    <a:pt x="0" y="81825"/>
                  </a:lnTo>
                  <a:cubicBezTo>
                    <a:pt x="0" y="36634"/>
                    <a:pt x="36634" y="0"/>
                    <a:pt x="8182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ysDot"/>
              <a:round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19050"/>
              <a:ext cx="1380078" cy="678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6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661246" y="7582011"/>
            <a:ext cx="2992546" cy="755004"/>
            <a:chOff x="0" y="0"/>
            <a:chExt cx="855879" cy="215934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55879" cy="215934"/>
            </a:xfrm>
            <a:custGeom>
              <a:avLst/>
              <a:gdLst/>
              <a:ahLst/>
              <a:cxnLst/>
              <a:rect l="l" t="t" r="r" b="b"/>
              <a:pathLst>
                <a:path w="855879" h="215934">
                  <a:moveTo>
                    <a:pt x="107967" y="0"/>
                  </a:moveTo>
                  <a:lnTo>
                    <a:pt x="747912" y="0"/>
                  </a:lnTo>
                  <a:cubicBezTo>
                    <a:pt x="776547" y="0"/>
                    <a:pt x="804009" y="11375"/>
                    <a:pt x="824256" y="31623"/>
                  </a:cubicBezTo>
                  <a:cubicBezTo>
                    <a:pt x="844504" y="51871"/>
                    <a:pt x="855879" y="79332"/>
                    <a:pt x="855879" y="107967"/>
                  </a:cubicBezTo>
                  <a:lnTo>
                    <a:pt x="855879" y="107967"/>
                  </a:lnTo>
                  <a:cubicBezTo>
                    <a:pt x="855879" y="167595"/>
                    <a:pt x="807541" y="215934"/>
                    <a:pt x="747912" y="215934"/>
                  </a:cubicBezTo>
                  <a:lnTo>
                    <a:pt x="107967" y="215934"/>
                  </a:lnTo>
                  <a:cubicBezTo>
                    <a:pt x="48338" y="215934"/>
                    <a:pt x="0" y="167595"/>
                    <a:pt x="0" y="107967"/>
                  </a:cubicBezTo>
                  <a:lnTo>
                    <a:pt x="0" y="107967"/>
                  </a:lnTo>
                  <a:cubicBezTo>
                    <a:pt x="0" y="48338"/>
                    <a:pt x="48338" y="0"/>
                    <a:pt x="1079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28575"/>
              <a:ext cx="855879" cy="2445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6"/>
                </a:lnSpc>
              </a:pPr>
              <a:r>
                <a:rPr lang="en-US" sz="1812">
                  <a:solidFill>
                    <a:srgbClr val="FFFFFF"/>
                  </a:solidFill>
                  <a:latin typeface="Canva Sans Bold"/>
                </a:rPr>
                <a:t>User Testimonials and Success Stories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5311322" y="7796154"/>
            <a:ext cx="5278486" cy="2378339"/>
            <a:chOff x="0" y="0"/>
            <a:chExt cx="1390218" cy="626394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390218" cy="626394"/>
            </a:xfrm>
            <a:custGeom>
              <a:avLst/>
              <a:gdLst/>
              <a:ahLst/>
              <a:cxnLst/>
              <a:rect l="l" t="t" r="r" b="b"/>
              <a:pathLst>
                <a:path w="1390218" h="626394">
                  <a:moveTo>
                    <a:pt x="74801" y="0"/>
                  </a:moveTo>
                  <a:lnTo>
                    <a:pt x="1315417" y="0"/>
                  </a:lnTo>
                  <a:cubicBezTo>
                    <a:pt x="1356729" y="0"/>
                    <a:pt x="1390218" y="33490"/>
                    <a:pt x="1390218" y="74801"/>
                  </a:cubicBezTo>
                  <a:lnTo>
                    <a:pt x="1390218" y="551592"/>
                  </a:lnTo>
                  <a:cubicBezTo>
                    <a:pt x="1390218" y="592904"/>
                    <a:pt x="1356729" y="626394"/>
                    <a:pt x="1315417" y="626394"/>
                  </a:cubicBezTo>
                  <a:lnTo>
                    <a:pt x="74801" y="626394"/>
                  </a:lnTo>
                  <a:cubicBezTo>
                    <a:pt x="33490" y="626394"/>
                    <a:pt x="0" y="592904"/>
                    <a:pt x="0" y="551592"/>
                  </a:cubicBezTo>
                  <a:lnTo>
                    <a:pt x="0" y="74801"/>
                  </a:lnTo>
                  <a:cubicBezTo>
                    <a:pt x="0" y="33490"/>
                    <a:pt x="33490" y="0"/>
                    <a:pt x="74801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ysDot"/>
              <a:round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0" y="-19050"/>
              <a:ext cx="1390218" cy="645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6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7493898" y="7500098"/>
            <a:ext cx="2491655" cy="682628"/>
            <a:chOff x="0" y="0"/>
            <a:chExt cx="656238" cy="179787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56238" cy="179787"/>
            </a:xfrm>
            <a:custGeom>
              <a:avLst/>
              <a:gdLst/>
              <a:ahLst/>
              <a:cxnLst/>
              <a:rect l="l" t="t" r="r" b="b"/>
              <a:pathLst>
                <a:path w="656238" h="179787">
                  <a:moveTo>
                    <a:pt x="89893" y="0"/>
                  </a:moveTo>
                  <a:lnTo>
                    <a:pt x="566345" y="0"/>
                  </a:lnTo>
                  <a:cubicBezTo>
                    <a:pt x="590186" y="0"/>
                    <a:pt x="613051" y="9471"/>
                    <a:pt x="629909" y="26329"/>
                  </a:cubicBezTo>
                  <a:cubicBezTo>
                    <a:pt x="646767" y="43187"/>
                    <a:pt x="656238" y="66052"/>
                    <a:pt x="656238" y="89893"/>
                  </a:cubicBezTo>
                  <a:lnTo>
                    <a:pt x="656238" y="89893"/>
                  </a:lnTo>
                  <a:cubicBezTo>
                    <a:pt x="656238" y="139540"/>
                    <a:pt x="615992" y="179787"/>
                    <a:pt x="566345" y="179787"/>
                  </a:cubicBezTo>
                  <a:lnTo>
                    <a:pt x="89893" y="179787"/>
                  </a:lnTo>
                  <a:cubicBezTo>
                    <a:pt x="66052" y="179787"/>
                    <a:pt x="43187" y="170316"/>
                    <a:pt x="26329" y="153458"/>
                  </a:cubicBezTo>
                  <a:cubicBezTo>
                    <a:pt x="9471" y="136599"/>
                    <a:pt x="0" y="113735"/>
                    <a:pt x="0" y="89893"/>
                  </a:cubicBezTo>
                  <a:lnTo>
                    <a:pt x="0" y="89893"/>
                  </a:lnTo>
                  <a:cubicBezTo>
                    <a:pt x="0" y="66052"/>
                    <a:pt x="9471" y="43187"/>
                    <a:pt x="26329" y="26329"/>
                  </a:cubicBezTo>
                  <a:cubicBezTo>
                    <a:pt x="43187" y="9471"/>
                    <a:pt x="66052" y="0"/>
                    <a:pt x="89893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28575"/>
              <a:ext cx="656238" cy="208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6"/>
                </a:lnSpc>
              </a:pPr>
              <a:r>
                <a:rPr lang="en-US" sz="1812">
                  <a:solidFill>
                    <a:srgbClr val="FFFFFF"/>
                  </a:solidFill>
                  <a:latin typeface="Canva Sans Bold"/>
                </a:rPr>
                <a:t>Community Building</a:t>
              </a:r>
            </a:p>
          </p:txBody>
        </p:sp>
      </p:grpSp>
      <p:sp>
        <p:nvSpPr>
          <p:cNvPr id="41" name="AutoShape 41"/>
          <p:cNvSpPr/>
          <p:nvPr/>
        </p:nvSpPr>
        <p:spPr>
          <a:xfrm>
            <a:off x="10827495" y="0"/>
            <a:ext cx="0" cy="1028700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2" name="Freeform 42"/>
          <p:cNvSpPr/>
          <p:nvPr/>
        </p:nvSpPr>
        <p:spPr>
          <a:xfrm>
            <a:off x="3586043" y="990600"/>
            <a:ext cx="927309" cy="1005213"/>
          </a:xfrm>
          <a:custGeom>
            <a:avLst/>
            <a:gdLst/>
            <a:ahLst/>
            <a:cxnLst/>
            <a:rect l="l" t="t" r="r" b="b"/>
            <a:pathLst>
              <a:path w="927309" h="1005213">
                <a:moveTo>
                  <a:pt x="0" y="0"/>
                </a:moveTo>
                <a:lnTo>
                  <a:pt x="927309" y="0"/>
                </a:lnTo>
                <a:lnTo>
                  <a:pt x="927309" y="1005213"/>
                </a:lnTo>
                <a:lnTo>
                  <a:pt x="0" y="10052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903888" y="4868828"/>
            <a:ext cx="874839" cy="741227"/>
          </a:xfrm>
          <a:custGeom>
            <a:avLst/>
            <a:gdLst/>
            <a:ahLst/>
            <a:cxnLst/>
            <a:rect l="l" t="t" r="r" b="b"/>
            <a:pathLst>
              <a:path w="874839" h="741227">
                <a:moveTo>
                  <a:pt x="0" y="0"/>
                </a:moveTo>
                <a:lnTo>
                  <a:pt x="874839" y="0"/>
                </a:lnTo>
                <a:lnTo>
                  <a:pt x="874839" y="741226"/>
                </a:lnTo>
                <a:lnTo>
                  <a:pt x="0" y="7412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3644267" y="7591536"/>
            <a:ext cx="1300674" cy="757643"/>
          </a:xfrm>
          <a:custGeom>
            <a:avLst/>
            <a:gdLst/>
            <a:ahLst/>
            <a:cxnLst/>
            <a:rect l="l" t="t" r="r" b="b"/>
            <a:pathLst>
              <a:path w="1300674" h="757643">
                <a:moveTo>
                  <a:pt x="0" y="0"/>
                </a:moveTo>
                <a:lnTo>
                  <a:pt x="1300675" y="0"/>
                </a:lnTo>
                <a:lnTo>
                  <a:pt x="1300675" y="757643"/>
                </a:lnTo>
                <a:lnTo>
                  <a:pt x="0" y="7576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5817823" y="1146139"/>
            <a:ext cx="1844100" cy="873642"/>
          </a:xfrm>
          <a:custGeom>
            <a:avLst/>
            <a:gdLst/>
            <a:ahLst/>
            <a:cxnLst/>
            <a:rect l="l" t="t" r="r" b="b"/>
            <a:pathLst>
              <a:path w="1844100" h="873642">
                <a:moveTo>
                  <a:pt x="0" y="0"/>
                </a:moveTo>
                <a:lnTo>
                  <a:pt x="1844099" y="0"/>
                </a:lnTo>
                <a:lnTo>
                  <a:pt x="1844099" y="873642"/>
                </a:lnTo>
                <a:lnTo>
                  <a:pt x="0" y="8736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46"/>
          <p:cNvSpPr/>
          <p:nvPr/>
        </p:nvSpPr>
        <p:spPr>
          <a:xfrm>
            <a:off x="9146566" y="3450879"/>
            <a:ext cx="700612" cy="915833"/>
          </a:xfrm>
          <a:custGeom>
            <a:avLst/>
            <a:gdLst/>
            <a:ahLst/>
            <a:cxnLst/>
            <a:rect l="l" t="t" r="r" b="b"/>
            <a:pathLst>
              <a:path w="700612" h="915833">
                <a:moveTo>
                  <a:pt x="0" y="0"/>
                </a:moveTo>
                <a:lnTo>
                  <a:pt x="700612" y="0"/>
                </a:lnTo>
                <a:lnTo>
                  <a:pt x="700612" y="915833"/>
                </a:lnTo>
                <a:lnTo>
                  <a:pt x="0" y="9158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6077702" y="7372140"/>
            <a:ext cx="1149496" cy="872180"/>
          </a:xfrm>
          <a:custGeom>
            <a:avLst/>
            <a:gdLst/>
            <a:ahLst/>
            <a:cxnLst/>
            <a:rect l="l" t="t" r="r" b="b"/>
            <a:pathLst>
              <a:path w="1149496" h="872180">
                <a:moveTo>
                  <a:pt x="0" y="0"/>
                </a:moveTo>
                <a:lnTo>
                  <a:pt x="1149496" y="0"/>
                </a:lnTo>
                <a:lnTo>
                  <a:pt x="1149496" y="872180"/>
                </a:lnTo>
                <a:lnTo>
                  <a:pt x="0" y="8721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48" name="TextBox 48"/>
          <p:cNvSpPr txBox="1"/>
          <p:nvPr/>
        </p:nvSpPr>
        <p:spPr>
          <a:xfrm>
            <a:off x="5609944" y="4460968"/>
            <a:ext cx="4810561" cy="2071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9646" lvl="1" indent="-184823">
              <a:lnSpc>
                <a:spcPts val="2396"/>
              </a:lnSpc>
              <a:buFont typeface="Arial"/>
              <a:buChar char="•"/>
            </a:pPr>
            <a:r>
              <a:rPr lang="en-US" sz="1712">
                <a:solidFill>
                  <a:srgbClr val="000000"/>
                </a:solidFill>
                <a:latin typeface="Arimo Bold"/>
              </a:rPr>
              <a:t>Prompt Support: </a:t>
            </a:r>
            <a:r>
              <a:rPr lang="en-US" sz="1712">
                <a:solidFill>
                  <a:srgbClr val="000000"/>
                </a:solidFill>
                <a:latin typeface="Arimo"/>
              </a:rPr>
              <a:t>Ensure excellent customer support by addressing user inquiries and issues promptly and professionally.</a:t>
            </a:r>
          </a:p>
          <a:p>
            <a:pPr marL="369646" lvl="1" indent="-184823">
              <a:lnSpc>
                <a:spcPts val="2396"/>
              </a:lnSpc>
              <a:buFont typeface="Arial"/>
              <a:buChar char="•"/>
            </a:pPr>
            <a:r>
              <a:rPr lang="en-US" sz="1712">
                <a:solidFill>
                  <a:srgbClr val="000000"/>
                </a:solidFill>
                <a:latin typeface="Arimo Bold"/>
              </a:rPr>
              <a:t>Feedback Loops:</a:t>
            </a:r>
            <a:r>
              <a:rPr lang="en-US" sz="1712">
                <a:solidFill>
                  <a:srgbClr val="000000"/>
                </a:solidFill>
                <a:latin typeface="Arimo"/>
              </a:rPr>
              <a:t> Collect and act on user feedback to continuously improve the platform's features, content, and user experience.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39780" y="1986288"/>
            <a:ext cx="4761992" cy="2661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9646" lvl="1" indent="-184823">
              <a:lnSpc>
                <a:spcPts val="2396"/>
              </a:lnSpc>
              <a:buFont typeface="Arial"/>
              <a:buChar char="•"/>
            </a:pPr>
            <a:r>
              <a:rPr lang="en-US" sz="1712">
                <a:solidFill>
                  <a:srgbClr val="000000"/>
                </a:solidFill>
                <a:latin typeface="Arimo Bold"/>
              </a:rPr>
              <a:t>Content Creation: </a:t>
            </a:r>
            <a:r>
              <a:rPr lang="en-US" sz="1712">
                <a:solidFill>
                  <a:srgbClr val="000000"/>
                </a:solidFill>
                <a:latin typeface="Arimo"/>
              </a:rPr>
              <a:t>Share valuable (technique, form) content (articles, videos, infographics, webinars) on social media.</a:t>
            </a:r>
          </a:p>
          <a:p>
            <a:pPr marL="369646" lvl="1" indent="-184823">
              <a:lnSpc>
                <a:spcPts val="2396"/>
              </a:lnSpc>
              <a:buFont typeface="Arial"/>
              <a:buChar char="•"/>
            </a:pPr>
            <a:r>
              <a:rPr lang="en-US" sz="1712">
                <a:solidFill>
                  <a:srgbClr val="000000"/>
                </a:solidFill>
                <a:latin typeface="Arimo Bold"/>
              </a:rPr>
              <a:t>Engagement: </a:t>
            </a:r>
            <a:r>
              <a:rPr lang="en-US" sz="1712">
                <a:solidFill>
                  <a:srgbClr val="000000"/>
                </a:solidFill>
                <a:latin typeface="Arimo"/>
              </a:rPr>
              <a:t>Actively respond to comments, questions, and messages.</a:t>
            </a:r>
          </a:p>
          <a:p>
            <a:pPr marL="369646" lvl="1" indent="-184823">
              <a:lnSpc>
                <a:spcPts val="2396"/>
              </a:lnSpc>
              <a:buFont typeface="Arial"/>
              <a:buChar char="•"/>
            </a:pPr>
            <a:r>
              <a:rPr lang="en-US" sz="1712">
                <a:solidFill>
                  <a:srgbClr val="000000"/>
                </a:solidFill>
                <a:latin typeface="Arimo Bold"/>
              </a:rPr>
              <a:t>Influencer Collabs:</a:t>
            </a:r>
            <a:r>
              <a:rPr lang="en-US" sz="1712">
                <a:solidFill>
                  <a:srgbClr val="000000"/>
                </a:solidFill>
                <a:latin typeface="Arimo"/>
              </a:rPr>
              <a:t> Partner with Fitness influences, sports people to expand reach.</a:t>
            </a:r>
          </a:p>
          <a:p>
            <a:pPr marL="369646" lvl="1" indent="-184823">
              <a:lnSpc>
                <a:spcPts val="2396"/>
              </a:lnSpc>
              <a:buFont typeface="Arial"/>
              <a:buChar char="•"/>
            </a:pPr>
            <a:r>
              <a:rPr lang="en-US" sz="1712">
                <a:solidFill>
                  <a:srgbClr val="000000"/>
                </a:solidFill>
                <a:latin typeface="Arimo Bold"/>
              </a:rPr>
              <a:t>Consistency: </a:t>
            </a:r>
            <a:r>
              <a:rPr lang="en-US" sz="1712">
                <a:solidFill>
                  <a:srgbClr val="000000"/>
                </a:solidFill>
                <a:latin typeface="Arimo"/>
              </a:rPr>
              <a:t>Stick to a regular posting schedule for audience engagement.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5427767" y="2019781"/>
            <a:ext cx="5104646" cy="889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9646" lvl="1" indent="-184823">
              <a:lnSpc>
                <a:spcPts val="2396"/>
              </a:lnSpc>
              <a:buFont typeface="Arial"/>
              <a:buChar char="•"/>
            </a:pPr>
            <a:r>
              <a:rPr lang="en-US" sz="1712">
                <a:solidFill>
                  <a:srgbClr val="000000"/>
                </a:solidFill>
                <a:latin typeface="Arimo Bold"/>
              </a:rPr>
              <a:t>Outreach Programs:</a:t>
            </a:r>
            <a:r>
              <a:rPr lang="en-US" sz="1712">
                <a:solidFill>
                  <a:srgbClr val="000000"/>
                </a:solidFill>
                <a:latin typeface="Arimo"/>
              </a:rPr>
              <a:t> Introduce Genki to schools, emphasizing benefits for students.</a:t>
            </a:r>
          </a:p>
          <a:p>
            <a:pPr>
              <a:lnSpc>
                <a:spcPts val="2396"/>
              </a:lnSpc>
            </a:pPr>
            <a:endParaRPr lang="en-US" sz="1712">
              <a:solidFill>
                <a:srgbClr val="000000"/>
              </a:solidFill>
              <a:latin typeface="Arimo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320288" y="5612691"/>
            <a:ext cx="4739583" cy="1775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9646" lvl="1" indent="-184823">
              <a:lnSpc>
                <a:spcPts val="2396"/>
              </a:lnSpc>
              <a:buFont typeface="Arial"/>
              <a:buChar char="•"/>
            </a:pPr>
            <a:r>
              <a:rPr lang="en-US" sz="1712">
                <a:solidFill>
                  <a:srgbClr val="000000"/>
                </a:solidFill>
                <a:latin typeface="Arimo Bold"/>
              </a:rPr>
              <a:t>Referral Incentives:</a:t>
            </a:r>
            <a:r>
              <a:rPr lang="en-US" sz="1712">
                <a:solidFill>
                  <a:srgbClr val="000000"/>
                </a:solidFill>
                <a:latin typeface="Arimo"/>
              </a:rPr>
              <a:t> Reward users for referring others.</a:t>
            </a:r>
          </a:p>
          <a:p>
            <a:pPr marL="369646" lvl="1" indent="-184823">
              <a:lnSpc>
                <a:spcPts val="2396"/>
              </a:lnSpc>
              <a:buFont typeface="Arial"/>
              <a:buChar char="•"/>
            </a:pPr>
            <a:r>
              <a:rPr lang="en-US" sz="1712">
                <a:solidFill>
                  <a:srgbClr val="000000"/>
                </a:solidFill>
                <a:latin typeface="Arimo Bold"/>
              </a:rPr>
              <a:t>Advocacy:</a:t>
            </a:r>
            <a:r>
              <a:rPr lang="en-US" sz="1712">
                <a:solidFill>
                  <a:srgbClr val="000000"/>
                </a:solidFill>
                <a:latin typeface="Arimo"/>
              </a:rPr>
              <a:t> Encourage parents and guardians to promote Genki.</a:t>
            </a:r>
          </a:p>
          <a:p>
            <a:pPr marL="369646" lvl="1" indent="-184823">
              <a:lnSpc>
                <a:spcPts val="2396"/>
              </a:lnSpc>
              <a:buFont typeface="Arial"/>
              <a:buChar char="•"/>
            </a:pPr>
            <a:r>
              <a:rPr lang="en-US" sz="1712">
                <a:solidFill>
                  <a:srgbClr val="000000"/>
                </a:solidFill>
                <a:latin typeface="Arimo Bold"/>
              </a:rPr>
              <a:t>Community Building:</a:t>
            </a:r>
            <a:r>
              <a:rPr lang="en-US" sz="1712">
                <a:solidFill>
                  <a:srgbClr val="000000"/>
                </a:solidFill>
                <a:latin typeface="Arimo"/>
              </a:rPr>
              <a:t> Foster user community through forums and interaction.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302974" y="8346594"/>
            <a:ext cx="4739583" cy="1775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9646" lvl="1" indent="-184823">
              <a:lnSpc>
                <a:spcPts val="2396"/>
              </a:lnSpc>
              <a:buFont typeface="Arial"/>
              <a:buChar char="•"/>
            </a:pPr>
            <a:r>
              <a:rPr lang="en-US" sz="1712">
                <a:solidFill>
                  <a:srgbClr val="000000"/>
                </a:solidFill>
                <a:latin typeface="Arimo Bold"/>
              </a:rPr>
              <a:t>Success Stories:</a:t>
            </a:r>
            <a:r>
              <a:rPr lang="en-US" sz="1712">
                <a:solidFill>
                  <a:srgbClr val="000000"/>
                </a:solidFill>
                <a:latin typeface="Arimo"/>
              </a:rPr>
              <a:t> Share mentee achievements and career growth.</a:t>
            </a:r>
          </a:p>
          <a:p>
            <a:pPr marL="369646" lvl="1" indent="-184823">
              <a:lnSpc>
                <a:spcPts val="2396"/>
              </a:lnSpc>
              <a:buFont typeface="Arial"/>
              <a:buChar char="•"/>
            </a:pPr>
            <a:r>
              <a:rPr lang="en-US" sz="1712">
                <a:solidFill>
                  <a:srgbClr val="000000"/>
                </a:solidFill>
                <a:latin typeface="Arimo Bold"/>
              </a:rPr>
              <a:t>Video Testimonials:</a:t>
            </a:r>
            <a:r>
              <a:rPr lang="en-US" sz="1712">
                <a:solidFill>
                  <a:srgbClr val="000000"/>
                </a:solidFill>
                <a:latin typeface="Arimo"/>
              </a:rPr>
              <a:t> Feature satisfied users discussing platform impact.</a:t>
            </a:r>
          </a:p>
          <a:p>
            <a:pPr marL="369646" lvl="1" indent="-184823">
              <a:lnSpc>
                <a:spcPts val="2396"/>
              </a:lnSpc>
              <a:buFont typeface="Arial"/>
              <a:buChar char="•"/>
            </a:pPr>
            <a:r>
              <a:rPr lang="en-US" sz="1712">
                <a:solidFill>
                  <a:srgbClr val="000000"/>
                </a:solidFill>
                <a:latin typeface="Arimo Bold"/>
              </a:rPr>
              <a:t>Case Studies: </a:t>
            </a:r>
            <a:r>
              <a:rPr lang="en-US" sz="1712">
                <a:solidFill>
                  <a:srgbClr val="000000"/>
                </a:solidFill>
                <a:latin typeface="Arimo"/>
              </a:rPr>
              <a:t>Detail how Genki helps mentees overcome challenges.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5411427" y="8260464"/>
            <a:ext cx="5148546" cy="1775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9646" lvl="1" indent="-184823">
              <a:lnSpc>
                <a:spcPts val="2396"/>
              </a:lnSpc>
              <a:buFont typeface="Arial"/>
              <a:buChar char="•"/>
            </a:pPr>
            <a:r>
              <a:rPr lang="en-US" sz="1712">
                <a:solidFill>
                  <a:srgbClr val="000000"/>
                </a:solidFill>
                <a:latin typeface="Arimo Bold"/>
              </a:rPr>
              <a:t>Online Communities:</a:t>
            </a:r>
            <a:r>
              <a:rPr lang="en-US" sz="1712">
                <a:solidFill>
                  <a:srgbClr val="000000"/>
                </a:solidFill>
                <a:latin typeface="Arimo"/>
              </a:rPr>
              <a:t> Create spaces for connection and advice.</a:t>
            </a:r>
          </a:p>
          <a:p>
            <a:pPr marL="369646" lvl="1" indent="-184823">
              <a:lnSpc>
                <a:spcPts val="2396"/>
              </a:lnSpc>
              <a:buFont typeface="Arial"/>
              <a:buChar char="•"/>
            </a:pPr>
            <a:r>
              <a:rPr lang="en-US" sz="1712">
                <a:solidFill>
                  <a:srgbClr val="000000"/>
                </a:solidFill>
                <a:latin typeface="Arimo Bold"/>
              </a:rPr>
              <a:t>Expert Webinars:</a:t>
            </a:r>
            <a:r>
              <a:rPr lang="en-US" sz="1712">
                <a:solidFill>
                  <a:srgbClr val="000000"/>
                </a:solidFill>
                <a:latin typeface="Arimo"/>
              </a:rPr>
              <a:t> Host sessions with sports experts.</a:t>
            </a:r>
          </a:p>
          <a:p>
            <a:pPr marL="369646" lvl="1" indent="-184823">
              <a:lnSpc>
                <a:spcPts val="2396"/>
              </a:lnSpc>
              <a:buFont typeface="Arial"/>
              <a:buChar char="•"/>
            </a:pPr>
            <a:r>
              <a:rPr lang="en-US" sz="1712">
                <a:solidFill>
                  <a:srgbClr val="000000"/>
                </a:solidFill>
                <a:latin typeface="Arimo Bold"/>
              </a:rPr>
              <a:t>User-Generated Content:</a:t>
            </a:r>
            <a:r>
              <a:rPr lang="en-US" sz="1712">
                <a:solidFill>
                  <a:srgbClr val="000000"/>
                </a:solidFill>
                <a:latin typeface="Arimo"/>
              </a:rPr>
              <a:t> Encourage users to share articles, success stories, and more.</a:t>
            </a:r>
          </a:p>
        </p:txBody>
      </p:sp>
      <p:grpSp>
        <p:nvGrpSpPr>
          <p:cNvPr id="54" name="Group 54"/>
          <p:cNvGrpSpPr/>
          <p:nvPr/>
        </p:nvGrpSpPr>
        <p:grpSpPr>
          <a:xfrm>
            <a:off x="11797673" y="97651"/>
            <a:ext cx="6393184" cy="1074709"/>
            <a:chOff x="0" y="0"/>
            <a:chExt cx="1683802" cy="283051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683801" cy="283051"/>
            </a:xfrm>
            <a:custGeom>
              <a:avLst/>
              <a:gdLst/>
              <a:ahLst/>
              <a:cxnLst/>
              <a:rect l="l" t="t" r="r" b="b"/>
              <a:pathLst>
                <a:path w="1683801" h="283051">
                  <a:moveTo>
                    <a:pt x="61759" y="0"/>
                  </a:moveTo>
                  <a:lnTo>
                    <a:pt x="1622042" y="0"/>
                  </a:lnTo>
                  <a:cubicBezTo>
                    <a:pt x="1638422" y="0"/>
                    <a:pt x="1654131" y="6507"/>
                    <a:pt x="1665713" y="18089"/>
                  </a:cubicBezTo>
                  <a:cubicBezTo>
                    <a:pt x="1677295" y="29671"/>
                    <a:pt x="1683801" y="45380"/>
                    <a:pt x="1683801" y="61759"/>
                  </a:cubicBezTo>
                  <a:lnTo>
                    <a:pt x="1683801" y="221292"/>
                  </a:lnTo>
                  <a:cubicBezTo>
                    <a:pt x="1683801" y="255400"/>
                    <a:pt x="1656151" y="283051"/>
                    <a:pt x="1622042" y="283051"/>
                  </a:cubicBezTo>
                  <a:lnTo>
                    <a:pt x="61759" y="283051"/>
                  </a:lnTo>
                  <a:cubicBezTo>
                    <a:pt x="45380" y="283051"/>
                    <a:pt x="29671" y="276544"/>
                    <a:pt x="18089" y="264962"/>
                  </a:cubicBezTo>
                  <a:cubicBezTo>
                    <a:pt x="6507" y="253380"/>
                    <a:pt x="0" y="237671"/>
                    <a:pt x="0" y="221292"/>
                  </a:cubicBezTo>
                  <a:lnTo>
                    <a:pt x="0" y="61759"/>
                  </a:lnTo>
                  <a:cubicBezTo>
                    <a:pt x="0" y="45380"/>
                    <a:pt x="6507" y="29671"/>
                    <a:pt x="18089" y="18089"/>
                  </a:cubicBezTo>
                  <a:cubicBezTo>
                    <a:pt x="29671" y="6507"/>
                    <a:pt x="45380" y="0"/>
                    <a:pt x="61759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-76200"/>
              <a:ext cx="1683802" cy="3592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FFFFFF"/>
                  </a:solidFill>
                  <a:latin typeface="Canva Sans Bold"/>
                </a:rPr>
                <a:t>Onboarding Strategies</a:t>
              </a:r>
            </a:p>
          </p:txBody>
        </p:sp>
      </p:grpSp>
      <p:sp>
        <p:nvSpPr>
          <p:cNvPr id="57" name="AutoShape 57"/>
          <p:cNvSpPr/>
          <p:nvPr/>
        </p:nvSpPr>
        <p:spPr>
          <a:xfrm>
            <a:off x="13219176" y="3567444"/>
            <a:ext cx="89489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58" name="Group 58"/>
          <p:cNvGrpSpPr/>
          <p:nvPr/>
        </p:nvGrpSpPr>
        <p:grpSpPr>
          <a:xfrm>
            <a:off x="11805173" y="2461165"/>
            <a:ext cx="841099" cy="841099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5E17EB"/>
              </a:solidFill>
              <a:prstDash val="solid"/>
              <a:miter/>
            </a:ln>
          </p:spPr>
        </p:sp>
        <p:sp>
          <p:nvSpPr>
            <p:cNvPr id="60" name="TextBox 6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6"/>
                </a:lnSpc>
              </a:pPr>
              <a:endParaRPr/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10979895" y="3176557"/>
            <a:ext cx="2491655" cy="819874"/>
            <a:chOff x="0" y="0"/>
            <a:chExt cx="656238" cy="215934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656238" cy="215934"/>
            </a:xfrm>
            <a:custGeom>
              <a:avLst/>
              <a:gdLst/>
              <a:ahLst/>
              <a:cxnLst/>
              <a:rect l="l" t="t" r="r" b="b"/>
              <a:pathLst>
                <a:path w="656238" h="215934">
                  <a:moveTo>
                    <a:pt x="107967" y="0"/>
                  </a:moveTo>
                  <a:lnTo>
                    <a:pt x="548271" y="0"/>
                  </a:lnTo>
                  <a:cubicBezTo>
                    <a:pt x="607900" y="0"/>
                    <a:pt x="656238" y="48338"/>
                    <a:pt x="656238" y="107967"/>
                  </a:cubicBezTo>
                  <a:lnTo>
                    <a:pt x="656238" y="107967"/>
                  </a:lnTo>
                  <a:cubicBezTo>
                    <a:pt x="656238" y="167595"/>
                    <a:pt x="607900" y="215934"/>
                    <a:pt x="548271" y="215934"/>
                  </a:cubicBezTo>
                  <a:lnTo>
                    <a:pt x="107967" y="215934"/>
                  </a:lnTo>
                  <a:cubicBezTo>
                    <a:pt x="48338" y="215934"/>
                    <a:pt x="0" y="167595"/>
                    <a:pt x="0" y="107967"/>
                  </a:cubicBezTo>
                  <a:lnTo>
                    <a:pt x="0" y="107967"/>
                  </a:lnTo>
                  <a:cubicBezTo>
                    <a:pt x="0" y="48338"/>
                    <a:pt x="48338" y="0"/>
                    <a:pt x="1079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0" y="-28575"/>
              <a:ext cx="656238" cy="2445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6"/>
                </a:lnSpc>
              </a:pPr>
              <a:r>
                <a:rPr lang="en-US" sz="1812">
                  <a:solidFill>
                    <a:srgbClr val="FFFFFF"/>
                  </a:solidFill>
                  <a:latin typeface="Canva Sans Bold"/>
                </a:rPr>
                <a:t>For mentors</a:t>
              </a:r>
            </a:p>
          </p:txBody>
        </p:sp>
      </p:grpSp>
      <p:sp>
        <p:nvSpPr>
          <p:cNvPr id="64" name="AutoShape 64"/>
          <p:cNvSpPr/>
          <p:nvPr/>
        </p:nvSpPr>
        <p:spPr>
          <a:xfrm>
            <a:off x="13195503" y="7645932"/>
            <a:ext cx="89489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65" name="Group 65"/>
          <p:cNvGrpSpPr/>
          <p:nvPr/>
        </p:nvGrpSpPr>
        <p:grpSpPr>
          <a:xfrm>
            <a:off x="11781501" y="6431824"/>
            <a:ext cx="841099" cy="841099"/>
            <a:chOff x="0" y="0"/>
            <a:chExt cx="812800" cy="812800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5E17EB"/>
              </a:solidFill>
              <a:prstDash val="solid"/>
              <a:miter/>
            </a:ln>
          </p:spPr>
        </p:sp>
        <p:sp>
          <p:nvSpPr>
            <p:cNvPr id="67" name="TextBox 6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6"/>
                </a:lnSpc>
              </a:pPr>
              <a:endParaRPr/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10956223" y="7136774"/>
            <a:ext cx="2491655" cy="1056415"/>
            <a:chOff x="0" y="0"/>
            <a:chExt cx="656238" cy="278233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656238" cy="278233"/>
            </a:xfrm>
            <a:custGeom>
              <a:avLst/>
              <a:gdLst/>
              <a:ahLst/>
              <a:cxnLst/>
              <a:rect l="l" t="t" r="r" b="b"/>
              <a:pathLst>
                <a:path w="656238" h="278233">
                  <a:moveTo>
                    <a:pt x="139116" y="0"/>
                  </a:moveTo>
                  <a:lnTo>
                    <a:pt x="517122" y="0"/>
                  </a:lnTo>
                  <a:cubicBezTo>
                    <a:pt x="554018" y="0"/>
                    <a:pt x="589403" y="14657"/>
                    <a:pt x="615492" y="40746"/>
                  </a:cubicBezTo>
                  <a:cubicBezTo>
                    <a:pt x="641581" y="66836"/>
                    <a:pt x="656238" y="102220"/>
                    <a:pt x="656238" y="139116"/>
                  </a:cubicBezTo>
                  <a:lnTo>
                    <a:pt x="656238" y="139116"/>
                  </a:lnTo>
                  <a:cubicBezTo>
                    <a:pt x="656238" y="176012"/>
                    <a:pt x="641581" y="211397"/>
                    <a:pt x="615492" y="237487"/>
                  </a:cubicBezTo>
                  <a:cubicBezTo>
                    <a:pt x="589403" y="263576"/>
                    <a:pt x="554018" y="278233"/>
                    <a:pt x="517122" y="278233"/>
                  </a:cubicBezTo>
                  <a:lnTo>
                    <a:pt x="139116" y="278233"/>
                  </a:lnTo>
                  <a:cubicBezTo>
                    <a:pt x="102220" y="278233"/>
                    <a:pt x="66836" y="263576"/>
                    <a:pt x="40746" y="237487"/>
                  </a:cubicBezTo>
                  <a:cubicBezTo>
                    <a:pt x="14657" y="211397"/>
                    <a:pt x="0" y="176012"/>
                    <a:pt x="0" y="139116"/>
                  </a:cubicBezTo>
                  <a:lnTo>
                    <a:pt x="0" y="139116"/>
                  </a:lnTo>
                  <a:cubicBezTo>
                    <a:pt x="0" y="102220"/>
                    <a:pt x="14657" y="66836"/>
                    <a:pt x="40746" y="40746"/>
                  </a:cubicBezTo>
                  <a:cubicBezTo>
                    <a:pt x="66836" y="14657"/>
                    <a:pt x="102220" y="0"/>
                    <a:pt x="139116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70" name="TextBox 70"/>
            <p:cNvSpPr txBox="1"/>
            <p:nvPr/>
          </p:nvSpPr>
          <p:spPr>
            <a:xfrm>
              <a:off x="0" y="-28575"/>
              <a:ext cx="656238" cy="306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6"/>
                </a:lnSpc>
              </a:pPr>
              <a:r>
                <a:rPr lang="en-US" sz="1812">
                  <a:solidFill>
                    <a:srgbClr val="FFFFFF"/>
                  </a:solidFill>
                  <a:latin typeface="Canva Sans Bold"/>
                </a:rPr>
                <a:t>For business development executives</a:t>
              </a:r>
            </a:p>
          </p:txBody>
        </p:sp>
      </p:grpSp>
      <p:grpSp>
        <p:nvGrpSpPr>
          <p:cNvPr id="71" name="Group 71"/>
          <p:cNvGrpSpPr/>
          <p:nvPr/>
        </p:nvGrpSpPr>
        <p:grpSpPr>
          <a:xfrm>
            <a:off x="14142650" y="1984189"/>
            <a:ext cx="4071880" cy="2663711"/>
            <a:chOff x="0" y="0"/>
            <a:chExt cx="1072429" cy="701553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1072429" cy="701553"/>
            </a:xfrm>
            <a:custGeom>
              <a:avLst/>
              <a:gdLst/>
              <a:ahLst/>
              <a:cxnLst/>
              <a:rect l="l" t="t" r="r" b="b"/>
              <a:pathLst>
                <a:path w="1072429" h="701553">
                  <a:moveTo>
                    <a:pt x="96967" y="0"/>
                  </a:moveTo>
                  <a:lnTo>
                    <a:pt x="975462" y="0"/>
                  </a:lnTo>
                  <a:cubicBezTo>
                    <a:pt x="1029016" y="0"/>
                    <a:pt x="1072429" y="43414"/>
                    <a:pt x="1072429" y="96967"/>
                  </a:cubicBezTo>
                  <a:lnTo>
                    <a:pt x="1072429" y="604586"/>
                  </a:lnTo>
                  <a:cubicBezTo>
                    <a:pt x="1072429" y="658140"/>
                    <a:pt x="1029016" y="701553"/>
                    <a:pt x="975462" y="701553"/>
                  </a:cubicBezTo>
                  <a:lnTo>
                    <a:pt x="96967" y="701553"/>
                  </a:lnTo>
                  <a:cubicBezTo>
                    <a:pt x="43414" y="701553"/>
                    <a:pt x="0" y="658140"/>
                    <a:pt x="0" y="604586"/>
                  </a:cubicBezTo>
                  <a:lnTo>
                    <a:pt x="0" y="96967"/>
                  </a:lnTo>
                  <a:cubicBezTo>
                    <a:pt x="0" y="43414"/>
                    <a:pt x="43414" y="0"/>
                    <a:pt x="96967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ysDot"/>
              <a:round/>
            </a:ln>
          </p:spPr>
        </p:sp>
        <p:sp>
          <p:nvSpPr>
            <p:cNvPr id="73" name="TextBox 73"/>
            <p:cNvSpPr txBox="1"/>
            <p:nvPr/>
          </p:nvSpPr>
          <p:spPr>
            <a:xfrm>
              <a:off x="0" y="-19050"/>
              <a:ext cx="1072429" cy="7206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6"/>
                </a:lnSpc>
              </a:pPr>
              <a:endParaRPr/>
            </a:p>
          </p:txBody>
        </p:sp>
      </p:grpSp>
      <p:grpSp>
        <p:nvGrpSpPr>
          <p:cNvPr id="74" name="Group 74"/>
          <p:cNvGrpSpPr/>
          <p:nvPr/>
        </p:nvGrpSpPr>
        <p:grpSpPr>
          <a:xfrm>
            <a:off x="14118977" y="6391676"/>
            <a:ext cx="4023406" cy="2530845"/>
            <a:chOff x="0" y="0"/>
            <a:chExt cx="1059663" cy="666560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1059663" cy="666560"/>
            </a:xfrm>
            <a:custGeom>
              <a:avLst/>
              <a:gdLst/>
              <a:ahLst/>
              <a:cxnLst/>
              <a:rect l="l" t="t" r="r" b="b"/>
              <a:pathLst>
                <a:path w="1059663" h="666560">
                  <a:moveTo>
                    <a:pt x="98135" y="0"/>
                  </a:moveTo>
                  <a:lnTo>
                    <a:pt x="961527" y="0"/>
                  </a:lnTo>
                  <a:cubicBezTo>
                    <a:pt x="987554" y="0"/>
                    <a:pt x="1012516" y="10339"/>
                    <a:pt x="1030920" y="28743"/>
                  </a:cubicBezTo>
                  <a:cubicBezTo>
                    <a:pt x="1049323" y="47147"/>
                    <a:pt x="1059663" y="72108"/>
                    <a:pt x="1059663" y="98135"/>
                  </a:cubicBezTo>
                  <a:lnTo>
                    <a:pt x="1059663" y="568425"/>
                  </a:lnTo>
                  <a:cubicBezTo>
                    <a:pt x="1059663" y="622623"/>
                    <a:pt x="1015726" y="666560"/>
                    <a:pt x="961527" y="666560"/>
                  </a:cubicBezTo>
                  <a:lnTo>
                    <a:pt x="98135" y="666560"/>
                  </a:lnTo>
                  <a:cubicBezTo>
                    <a:pt x="72108" y="666560"/>
                    <a:pt x="47147" y="656221"/>
                    <a:pt x="28743" y="637817"/>
                  </a:cubicBezTo>
                  <a:cubicBezTo>
                    <a:pt x="10339" y="619413"/>
                    <a:pt x="0" y="594452"/>
                    <a:pt x="0" y="568425"/>
                  </a:cubicBezTo>
                  <a:lnTo>
                    <a:pt x="0" y="98135"/>
                  </a:lnTo>
                  <a:cubicBezTo>
                    <a:pt x="0" y="72108"/>
                    <a:pt x="10339" y="47147"/>
                    <a:pt x="28743" y="28743"/>
                  </a:cubicBezTo>
                  <a:cubicBezTo>
                    <a:pt x="47147" y="10339"/>
                    <a:pt x="72108" y="0"/>
                    <a:pt x="9813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ysDot"/>
              <a:round/>
            </a:ln>
          </p:spPr>
        </p:sp>
        <p:sp>
          <p:nvSpPr>
            <p:cNvPr id="76" name="TextBox 76"/>
            <p:cNvSpPr txBox="1"/>
            <p:nvPr/>
          </p:nvSpPr>
          <p:spPr>
            <a:xfrm>
              <a:off x="0" y="-19050"/>
              <a:ext cx="1059663" cy="685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6"/>
                </a:lnSpc>
              </a:pPr>
              <a:endParaRPr/>
            </a:p>
          </p:txBody>
        </p:sp>
      </p:grpSp>
      <p:sp>
        <p:nvSpPr>
          <p:cNvPr id="77" name="Freeform 77"/>
          <p:cNvSpPr/>
          <p:nvPr/>
        </p:nvSpPr>
        <p:spPr>
          <a:xfrm>
            <a:off x="11931120" y="2587111"/>
            <a:ext cx="589206" cy="589206"/>
          </a:xfrm>
          <a:custGeom>
            <a:avLst/>
            <a:gdLst/>
            <a:ahLst/>
            <a:cxnLst/>
            <a:rect l="l" t="t" r="r" b="b"/>
            <a:pathLst>
              <a:path w="589206" h="589206">
                <a:moveTo>
                  <a:pt x="0" y="0"/>
                </a:moveTo>
                <a:lnTo>
                  <a:pt x="589206" y="0"/>
                </a:lnTo>
                <a:lnTo>
                  <a:pt x="589206" y="589206"/>
                </a:lnTo>
                <a:lnTo>
                  <a:pt x="0" y="58920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78" name="Freeform 78"/>
          <p:cNvSpPr/>
          <p:nvPr/>
        </p:nvSpPr>
        <p:spPr>
          <a:xfrm>
            <a:off x="11895344" y="6522463"/>
            <a:ext cx="556262" cy="556262"/>
          </a:xfrm>
          <a:custGeom>
            <a:avLst/>
            <a:gdLst/>
            <a:ahLst/>
            <a:cxnLst/>
            <a:rect l="l" t="t" r="r" b="b"/>
            <a:pathLst>
              <a:path w="556262" h="556262">
                <a:moveTo>
                  <a:pt x="0" y="0"/>
                </a:moveTo>
                <a:lnTo>
                  <a:pt x="556262" y="0"/>
                </a:lnTo>
                <a:lnTo>
                  <a:pt x="556262" y="556262"/>
                </a:lnTo>
                <a:lnTo>
                  <a:pt x="0" y="55626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79" name="TextBox 79"/>
          <p:cNvSpPr txBox="1"/>
          <p:nvPr/>
        </p:nvSpPr>
        <p:spPr>
          <a:xfrm>
            <a:off x="14351340" y="2135586"/>
            <a:ext cx="3654499" cy="2337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9646" lvl="1" indent="-184823">
              <a:lnSpc>
                <a:spcPts val="2396"/>
              </a:lnSpc>
              <a:buFont typeface="Arial"/>
              <a:buChar char="•"/>
            </a:pPr>
            <a:r>
              <a:rPr lang="en-US" sz="1712">
                <a:solidFill>
                  <a:srgbClr val="000000"/>
                </a:solidFill>
                <a:latin typeface="Canva Sans"/>
              </a:rPr>
              <a:t>Selecting mentors from various domains</a:t>
            </a:r>
          </a:p>
          <a:p>
            <a:pPr marL="369646" lvl="1" indent="-184823">
              <a:lnSpc>
                <a:spcPts val="2396"/>
              </a:lnSpc>
              <a:buFont typeface="Arial"/>
              <a:buChar char="•"/>
            </a:pPr>
            <a:r>
              <a:rPr lang="en-US" sz="1712">
                <a:solidFill>
                  <a:srgbClr val="000000"/>
                </a:solidFill>
                <a:latin typeface="Canva Sans"/>
              </a:rPr>
              <a:t>Highlighting the benefits of becoming a Genki mentor like flexible working hours, respect and fame.</a:t>
            </a:r>
          </a:p>
          <a:p>
            <a:pPr marL="369646" lvl="1" indent="-184823">
              <a:lnSpc>
                <a:spcPts val="2396"/>
              </a:lnSpc>
              <a:buFont typeface="Arial"/>
              <a:buChar char="•"/>
            </a:pPr>
            <a:r>
              <a:rPr lang="en-US" sz="1712">
                <a:solidFill>
                  <a:srgbClr val="000000"/>
                </a:solidFill>
                <a:latin typeface="Canva Sans"/>
              </a:rPr>
              <a:t>Providing attractive compensation plans. 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14303430" y="6646744"/>
            <a:ext cx="3654499" cy="2042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9646" lvl="1" indent="-184823">
              <a:lnSpc>
                <a:spcPts val="2396"/>
              </a:lnSpc>
              <a:buFont typeface="Arial"/>
              <a:buChar char="•"/>
            </a:pPr>
            <a:r>
              <a:rPr lang="en-US" sz="1712">
                <a:solidFill>
                  <a:srgbClr val="000000"/>
                </a:solidFill>
                <a:latin typeface="Canva Sans"/>
              </a:rPr>
              <a:t>Evaluation &amp; assessment of candidates with suitable tasks</a:t>
            </a:r>
          </a:p>
          <a:p>
            <a:pPr marL="369646" lvl="1" indent="-184823">
              <a:lnSpc>
                <a:spcPts val="2396"/>
              </a:lnSpc>
              <a:buFont typeface="Arial"/>
              <a:buChar char="•"/>
            </a:pPr>
            <a:r>
              <a:rPr lang="en-US" sz="1712">
                <a:solidFill>
                  <a:srgbClr val="000000"/>
                </a:solidFill>
                <a:latin typeface="Canva Sans"/>
              </a:rPr>
              <a:t>Providing in-depth knowledge of the products &amp; offerings to the team.</a:t>
            </a:r>
          </a:p>
          <a:p>
            <a:pPr marL="369646" lvl="1" indent="-184823">
              <a:lnSpc>
                <a:spcPts val="2396"/>
              </a:lnSpc>
              <a:buFont typeface="Arial"/>
              <a:buChar char="•"/>
            </a:pPr>
            <a:r>
              <a:rPr lang="en-US" sz="1712">
                <a:solidFill>
                  <a:srgbClr val="000000"/>
                </a:solidFill>
                <a:latin typeface="Canva Sans"/>
              </a:rPr>
              <a:t>Defining a clear performance metrics for the executives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0071" y="77030"/>
            <a:ext cx="4049693" cy="640141"/>
            <a:chOff x="0" y="0"/>
            <a:chExt cx="1066586" cy="1685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6586" cy="168597"/>
            </a:xfrm>
            <a:custGeom>
              <a:avLst/>
              <a:gdLst/>
              <a:ahLst/>
              <a:cxnLst/>
              <a:rect l="l" t="t" r="r" b="b"/>
              <a:pathLst>
                <a:path w="1066586" h="168597">
                  <a:moveTo>
                    <a:pt x="84298" y="0"/>
                  </a:moveTo>
                  <a:lnTo>
                    <a:pt x="982287" y="0"/>
                  </a:lnTo>
                  <a:cubicBezTo>
                    <a:pt x="1004645" y="0"/>
                    <a:pt x="1026086" y="8881"/>
                    <a:pt x="1041895" y="24690"/>
                  </a:cubicBezTo>
                  <a:cubicBezTo>
                    <a:pt x="1057704" y="40499"/>
                    <a:pt x="1066586" y="61941"/>
                    <a:pt x="1066586" y="84298"/>
                  </a:cubicBezTo>
                  <a:lnTo>
                    <a:pt x="1066586" y="84298"/>
                  </a:lnTo>
                  <a:cubicBezTo>
                    <a:pt x="1066586" y="130855"/>
                    <a:pt x="1028844" y="168597"/>
                    <a:pt x="982287" y="168597"/>
                  </a:cubicBezTo>
                  <a:lnTo>
                    <a:pt x="84298" y="168597"/>
                  </a:lnTo>
                  <a:cubicBezTo>
                    <a:pt x="61941" y="168597"/>
                    <a:pt x="40499" y="159715"/>
                    <a:pt x="24690" y="143906"/>
                  </a:cubicBezTo>
                  <a:cubicBezTo>
                    <a:pt x="8881" y="128097"/>
                    <a:pt x="0" y="106656"/>
                    <a:pt x="0" y="84298"/>
                  </a:cubicBezTo>
                  <a:lnTo>
                    <a:pt x="0" y="84298"/>
                  </a:lnTo>
                  <a:cubicBezTo>
                    <a:pt x="0" y="61941"/>
                    <a:pt x="8881" y="40499"/>
                    <a:pt x="24690" y="24690"/>
                  </a:cubicBezTo>
                  <a:cubicBezTo>
                    <a:pt x="40499" y="8881"/>
                    <a:pt x="61941" y="0"/>
                    <a:pt x="84298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066586" cy="187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839187" y="96080"/>
            <a:ext cx="4049693" cy="640141"/>
            <a:chOff x="0" y="0"/>
            <a:chExt cx="1066586" cy="1685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66586" cy="168597"/>
            </a:xfrm>
            <a:custGeom>
              <a:avLst/>
              <a:gdLst/>
              <a:ahLst/>
              <a:cxnLst/>
              <a:rect l="l" t="t" r="r" b="b"/>
              <a:pathLst>
                <a:path w="1066586" h="168597">
                  <a:moveTo>
                    <a:pt x="84298" y="0"/>
                  </a:moveTo>
                  <a:lnTo>
                    <a:pt x="982287" y="0"/>
                  </a:lnTo>
                  <a:cubicBezTo>
                    <a:pt x="1004645" y="0"/>
                    <a:pt x="1026086" y="8881"/>
                    <a:pt x="1041895" y="24690"/>
                  </a:cubicBezTo>
                  <a:cubicBezTo>
                    <a:pt x="1057704" y="40499"/>
                    <a:pt x="1066586" y="61941"/>
                    <a:pt x="1066586" y="84298"/>
                  </a:cubicBezTo>
                  <a:lnTo>
                    <a:pt x="1066586" y="84298"/>
                  </a:lnTo>
                  <a:cubicBezTo>
                    <a:pt x="1066586" y="130855"/>
                    <a:pt x="1028844" y="168597"/>
                    <a:pt x="982287" y="168597"/>
                  </a:cubicBezTo>
                  <a:lnTo>
                    <a:pt x="84298" y="168597"/>
                  </a:lnTo>
                  <a:cubicBezTo>
                    <a:pt x="61941" y="168597"/>
                    <a:pt x="40499" y="159715"/>
                    <a:pt x="24690" y="143906"/>
                  </a:cubicBezTo>
                  <a:cubicBezTo>
                    <a:pt x="8881" y="128097"/>
                    <a:pt x="0" y="106656"/>
                    <a:pt x="0" y="84298"/>
                  </a:cubicBezTo>
                  <a:lnTo>
                    <a:pt x="0" y="84298"/>
                  </a:lnTo>
                  <a:cubicBezTo>
                    <a:pt x="0" y="61941"/>
                    <a:pt x="8881" y="40499"/>
                    <a:pt x="24690" y="24690"/>
                  </a:cubicBezTo>
                  <a:cubicBezTo>
                    <a:pt x="40499" y="8881"/>
                    <a:pt x="61941" y="0"/>
                    <a:pt x="84298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066586" cy="187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108640" y="736222"/>
            <a:ext cx="2048257" cy="2461637"/>
            <a:chOff x="0" y="0"/>
            <a:chExt cx="539459" cy="64833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39459" cy="648332"/>
            </a:xfrm>
            <a:custGeom>
              <a:avLst/>
              <a:gdLst/>
              <a:ahLst/>
              <a:cxnLst/>
              <a:rect l="l" t="t" r="r" b="b"/>
              <a:pathLst>
                <a:path w="539459" h="648332">
                  <a:moveTo>
                    <a:pt x="0" y="0"/>
                  </a:moveTo>
                  <a:lnTo>
                    <a:pt x="539459" y="0"/>
                  </a:lnTo>
                  <a:lnTo>
                    <a:pt x="539459" y="648332"/>
                  </a:lnTo>
                  <a:lnTo>
                    <a:pt x="0" y="648332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ysDot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539459" cy="6673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6"/>
                </a:lnSpc>
              </a:pPr>
              <a:endParaRPr/>
            </a:p>
          </p:txBody>
        </p:sp>
      </p:grpSp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0" y="698122"/>
          <a:ext cx="6013880" cy="9201403"/>
        </p:xfrm>
        <a:graphic>
          <a:graphicData uri="http://schemas.openxmlformats.org/drawingml/2006/table">
            <a:tbl>
              <a:tblPr/>
              <a:tblGrid>
                <a:gridCol w="3031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2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9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19915">
                <a:tc>
                  <a:txBody>
                    <a:bodyPr/>
                    <a:lstStyle/>
                    <a:p>
                      <a:pPr algn="ctr">
                        <a:lnSpc>
                          <a:spcPts val="2256"/>
                        </a:lnSpc>
                        <a:defRPr/>
                      </a:pPr>
                      <a:r>
                        <a:rPr lang="en-US" sz="1612">
                          <a:solidFill>
                            <a:srgbClr val="000000"/>
                          </a:solidFill>
                          <a:latin typeface="Canva Sans Bold"/>
                        </a:rPr>
                        <a:t>Activity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56"/>
                        </a:lnSpc>
                        <a:defRPr/>
                      </a:pPr>
                      <a:r>
                        <a:rPr lang="en-US" sz="1612">
                          <a:solidFill>
                            <a:srgbClr val="000000"/>
                          </a:solidFill>
                          <a:latin typeface="Canva Sans Bold"/>
                        </a:rPr>
                        <a:t>Monthly Cost (INR)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56"/>
                        </a:lnSpc>
                        <a:defRPr/>
                      </a:pPr>
                      <a:r>
                        <a:rPr lang="en-US" sz="1612">
                          <a:solidFill>
                            <a:srgbClr val="000000"/>
                          </a:solidFill>
                          <a:latin typeface="Canva Sans Bold"/>
                        </a:rPr>
                        <a:t>Annual Cost (INR)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6039">
                <a:tc>
                  <a:txBody>
                    <a:bodyPr/>
                    <a:lstStyle/>
                    <a:p>
                      <a:pPr algn="ctr">
                        <a:lnSpc>
                          <a:spcPts val="2256"/>
                        </a:lnSpc>
                        <a:defRPr/>
                      </a:pPr>
                      <a:r>
                        <a:rPr lang="en-US" sz="1612">
                          <a:solidFill>
                            <a:srgbClr val="000000"/>
                          </a:solidFill>
                          <a:latin typeface="Canva Sans"/>
                        </a:rPr>
                        <a:t>Content development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56"/>
                        </a:lnSpc>
                        <a:defRPr/>
                      </a:pPr>
                      <a:r>
                        <a:rPr lang="en-US" sz="1612">
                          <a:solidFill>
                            <a:srgbClr val="000000"/>
                          </a:solidFill>
                          <a:latin typeface="Canva Sans"/>
                        </a:rPr>
                        <a:t>30,000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56"/>
                        </a:lnSpc>
                        <a:defRPr/>
                      </a:pPr>
                      <a:r>
                        <a:rPr lang="en-US" sz="1612">
                          <a:solidFill>
                            <a:srgbClr val="000000"/>
                          </a:solidFill>
                          <a:latin typeface="Canva Sans"/>
                        </a:rPr>
                        <a:t>3,60,000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2977">
                <a:tc>
                  <a:txBody>
                    <a:bodyPr/>
                    <a:lstStyle/>
                    <a:p>
                      <a:pPr algn="ctr">
                        <a:lnSpc>
                          <a:spcPts val="2256"/>
                        </a:lnSpc>
                        <a:defRPr/>
                      </a:pPr>
                      <a:r>
                        <a:rPr lang="en-US" sz="1612">
                          <a:solidFill>
                            <a:srgbClr val="000000"/>
                          </a:solidFill>
                          <a:latin typeface="Canva Sans"/>
                        </a:rPr>
                        <a:t>Technology development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56"/>
                        </a:lnSpc>
                        <a:defRPr/>
                      </a:pPr>
                      <a:r>
                        <a:rPr lang="en-US" sz="1612">
                          <a:solidFill>
                            <a:srgbClr val="000000"/>
                          </a:solidFill>
                          <a:latin typeface="Canva Sans"/>
                        </a:rPr>
                        <a:t>One time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56"/>
                        </a:lnSpc>
                        <a:defRPr/>
                      </a:pPr>
                      <a:r>
                        <a:rPr lang="en-US" sz="1612">
                          <a:solidFill>
                            <a:srgbClr val="000000"/>
                          </a:solidFill>
                          <a:latin typeface="Canva Sans"/>
                        </a:rPr>
                        <a:t>8,40,000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6039">
                <a:tc>
                  <a:txBody>
                    <a:bodyPr/>
                    <a:lstStyle/>
                    <a:p>
                      <a:pPr algn="ctr">
                        <a:lnSpc>
                          <a:spcPts val="2256"/>
                        </a:lnSpc>
                        <a:defRPr/>
                      </a:pPr>
                      <a:r>
                        <a:rPr lang="en-US" sz="1612">
                          <a:solidFill>
                            <a:srgbClr val="000000"/>
                          </a:solidFill>
                          <a:latin typeface="Canva Sans"/>
                        </a:rPr>
                        <a:t>Marketing &amp; sales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56"/>
                        </a:lnSpc>
                        <a:defRPr/>
                      </a:pPr>
                      <a:r>
                        <a:rPr lang="en-US" sz="1612">
                          <a:solidFill>
                            <a:srgbClr val="000000"/>
                          </a:solidFill>
                          <a:latin typeface="Canva Sans"/>
                        </a:rPr>
                        <a:t>80,000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56"/>
                        </a:lnSpc>
                        <a:defRPr/>
                      </a:pPr>
                      <a:r>
                        <a:rPr lang="en-US" sz="1612">
                          <a:solidFill>
                            <a:srgbClr val="000000"/>
                          </a:solidFill>
                          <a:latin typeface="Canva Sans"/>
                        </a:rPr>
                        <a:t>9,60,000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2977">
                <a:tc>
                  <a:txBody>
                    <a:bodyPr/>
                    <a:lstStyle/>
                    <a:p>
                      <a:pPr algn="ctr">
                        <a:lnSpc>
                          <a:spcPts val="2256"/>
                        </a:lnSpc>
                        <a:defRPr/>
                      </a:pPr>
                      <a:r>
                        <a:rPr lang="en-US" sz="1612">
                          <a:solidFill>
                            <a:srgbClr val="000000"/>
                          </a:solidFill>
                          <a:latin typeface="Canva Sans"/>
                        </a:rPr>
                        <a:t>Training &amp; Development </a:t>
                      </a:r>
                      <a:endParaRPr lang="en-US" sz="1100"/>
                    </a:p>
                    <a:p>
                      <a:pPr algn="ctr">
                        <a:lnSpc>
                          <a:spcPts val="2256"/>
                        </a:lnSpc>
                      </a:pPr>
                      <a:r>
                        <a:rPr lang="en-US" sz="1612">
                          <a:solidFill>
                            <a:srgbClr val="000000"/>
                          </a:solidFill>
                          <a:latin typeface="Canva Sans"/>
                        </a:rPr>
                        <a:t>(Twice a year)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56"/>
                        </a:lnSpc>
                        <a:defRPr/>
                      </a:pPr>
                      <a:r>
                        <a:rPr lang="en-US" sz="1612">
                          <a:solidFill>
                            <a:srgbClr val="000000"/>
                          </a:solidFill>
                          <a:latin typeface="Canva Sans"/>
                        </a:rPr>
                        <a:t>60,000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56"/>
                        </a:lnSpc>
                        <a:defRPr/>
                      </a:pPr>
                      <a:r>
                        <a:rPr lang="en-US" sz="1612">
                          <a:solidFill>
                            <a:srgbClr val="000000"/>
                          </a:solidFill>
                          <a:latin typeface="Canva Sans"/>
                        </a:rPr>
                        <a:t>1,20,000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6039">
                <a:tc>
                  <a:txBody>
                    <a:bodyPr/>
                    <a:lstStyle/>
                    <a:p>
                      <a:pPr algn="ctr">
                        <a:lnSpc>
                          <a:spcPts val="2256"/>
                        </a:lnSpc>
                        <a:defRPr/>
                      </a:pPr>
                      <a:r>
                        <a:rPr lang="en-US" sz="1612">
                          <a:solidFill>
                            <a:srgbClr val="000000"/>
                          </a:solidFill>
                          <a:latin typeface="Canva Sans"/>
                        </a:rPr>
                        <a:t>Administrative expenses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56"/>
                        </a:lnSpc>
                        <a:defRPr/>
                      </a:pPr>
                      <a:r>
                        <a:rPr lang="en-US" sz="1612">
                          <a:solidFill>
                            <a:srgbClr val="000000"/>
                          </a:solidFill>
                          <a:latin typeface="Canva Sans"/>
                        </a:rPr>
                        <a:t>75,000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56"/>
                        </a:lnSpc>
                        <a:defRPr/>
                      </a:pPr>
                      <a:r>
                        <a:rPr lang="en-US" sz="1612">
                          <a:solidFill>
                            <a:srgbClr val="000000"/>
                          </a:solidFill>
                          <a:latin typeface="Canva Sans"/>
                        </a:rPr>
                        <a:t>9,00,000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46039">
                <a:tc>
                  <a:txBody>
                    <a:bodyPr/>
                    <a:lstStyle/>
                    <a:p>
                      <a:pPr algn="ctr">
                        <a:lnSpc>
                          <a:spcPts val="2256"/>
                        </a:lnSpc>
                        <a:defRPr/>
                      </a:pPr>
                      <a:r>
                        <a:rPr lang="en-US" sz="1612">
                          <a:solidFill>
                            <a:srgbClr val="000000"/>
                          </a:solidFill>
                          <a:latin typeface="Canva Sans"/>
                        </a:rPr>
                        <a:t>Miscelleneous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56"/>
                        </a:lnSpc>
                        <a:defRPr/>
                      </a:pPr>
                      <a:r>
                        <a:rPr lang="en-US" sz="1612">
                          <a:solidFill>
                            <a:srgbClr val="000000"/>
                          </a:solidFill>
                          <a:latin typeface="Canva Sans"/>
                        </a:rPr>
                        <a:t>25,000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56"/>
                        </a:lnSpc>
                        <a:defRPr/>
                      </a:pPr>
                      <a:r>
                        <a:rPr lang="en-US" sz="1612">
                          <a:solidFill>
                            <a:srgbClr val="000000"/>
                          </a:solidFill>
                          <a:latin typeface="Canva Sans"/>
                        </a:rPr>
                        <a:t>3,00,000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32977">
                <a:tc>
                  <a:txBody>
                    <a:bodyPr/>
                    <a:lstStyle/>
                    <a:p>
                      <a:pPr algn="ctr">
                        <a:lnSpc>
                          <a:spcPts val="2256"/>
                        </a:lnSpc>
                        <a:defRPr/>
                      </a:pPr>
                      <a:r>
                        <a:rPr lang="en-US" sz="1612">
                          <a:solidFill>
                            <a:srgbClr val="000000"/>
                          </a:solidFill>
                          <a:latin typeface="Canva Sans"/>
                        </a:rPr>
                        <a:t>Trainers</a:t>
                      </a:r>
                      <a:endParaRPr lang="en-US" sz="1100"/>
                    </a:p>
                    <a:p>
                      <a:pPr algn="ctr">
                        <a:lnSpc>
                          <a:spcPts val="2256"/>
                        </a:lnSpc>
                      </a:pPr>
                      <a:r>
                        <a:rPr lang="en-US" sz="1612">
                          <a:solidFill>
                            <a:srgbClr val="000000"/>
                          </a:solidFill>
                          <a:latin typeface="Canva Sans"/>
                        </a:rPr>
                        <a:t>(30 sessions)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56"/>
                        </a:lnSpc>
                        <a:defRPr/>
                      </a:pPr>
                      <a:r>
                        <a:rPr lang="en-US" sz="1612">
                          <a:solidFill>
                            <a:srgbClr val="000000"/>
                          </a:solidFill>
                          <a:latin typeface="Canva Sans"/>
                        </a:rPr>
                        <a:t>(18,000)*5*4*12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56"/>
                        </a:lnSpc>
                        <a:defRPr/>
                      </a:pPr>
                      <a:r>
                        <a:rPr lang="en-US" sz="1612">
                          <a:solidFill>
                            <a:srgbClr val="000000"/>
                          </a:solidFill>
                          <a:latin typeface="Canva Sans"/>
                        </a:rPr>
                        <a:t>43,20,000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32977">
                <a:tc>
                  <a:txBody>
                    <a:bodyPr/>
                    <a:lstStyle/>
                    <a:p>
                      <a:pPr algn="ctr">
                        <a:lnSpc>
                          <a:spcPts val="2256"/>
                        </a:lnSpc>
                        <a:defRPr/>
                      </a:pPr>
                      <a:r>
                        <a:rPr lang="en-US" sz="1612">
                          <a:solidFill>
                            <a:srgbClr val="000000"/>
                          </a:solidFill>
                          <a:latin typeface="Canva Sans"/>
                        </a:rPr>
                        <a:t>Coaches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56"/>
                        </a:lnSpc>
                        <a:defRPr/>
                      </a:pPr>
                      <a:r>
                        <a:rPr lang="en-US" sz="1612">
                          <a:solidFill>
                            <a:srgbClr val="000000"/>
                          </a:solidFill>
                          <a:latin typeface="Canva Sans"/>
                        </a:rPr>
                        <a:t>(25,000)*12*2*4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56"/>
                        </a:lnSpc>
                        <a:defRPr/>
                      </a:pPr>
                      <a:r>
                        <a:rPr lang="en-US" sz="1612">
                          <a:solidFill>
                            <a:srgbClr val="000000"/>
                          </a:solidFill>
                          <a:latin typeface="Canva Sans"/>
                        </a:rPr>
                        <a:t>24,00,000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65424">
                <a:tc>
                  <a:txBody>
                    <a:bodyPr/>
                    <a:lstStyle/>
                    <a:p>
                      <a:pPr algn="ctr">
                        <a:lnSpc>
                          <a:spcPts val="2256"/>
                        </a:lnSpc>
                        <a:defRPr/>
                      </a:pPr>
                      <a:r>
                        <a:rPr lang="en-US" sz="1612">
                          <a:solidFill>
                            <a:srgbClr val="000000"/>
                          </a:solidFill>
                          <a:latin typeface="Canva Sans"/>
                        </a:rPr>
                        <a:t>Total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56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56"/>
                        </a:lnSpc>
                        <a:defRPr/>
                      </a:pPr>
                      <a:r>
                        <a:rPr lang="en-US" sz="1612" dirty="0">
                          <a:solidFill>
                            <a:srgbClr val="000000"/>
                          </a:solidFill>
                          <a:latin typeface="Canva Sans"/>
                        </a:rPr>
                        <a:t>1,02,00,000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2" name="Table 12"/>
          <p:cNvGraphicFramePr>
            <a:graphicFrameLocks noGrp="1"/>
          </p:cNvGraphicFramePr>
          <p:nvPr/>
        </p:nvGraphicFramePr>
        <p:xfrm>
          <a:off x="8374991" y="736222"/>
          <a:ext cx="9784496" cy="4988249"/>
        </p:xfrm>
        <a:graphic>
          <a:graphicData uri="http://schemas.openxmlformats.org/drawingml/2006/table">
            <a:tbl>
              <a:tblPr/>
              <a:tblGrid>
                <a:gridCol w="11975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8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12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31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642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48457">
                <a:tc>
                  <a:txBody>
                    <a:bodyPr/>
                    <a:lstStyle/>
                    <a:p>
                      <a:pPr algn="ctr">
                        <a:lnSpc>
                          <a:spcPts val="2396"/>
                        </a:lnSpc>
                        <a:defRPr/>
                      </a:pPr>
                      <a:r>
                        <a:rPr lang="en-US" sz="1712">
                          <a:solidFill>
                            <a:srgbClr val="000000"/>
                          </a:solidFill>
                          <a:latin typeface="Canva Sans Bold"/>
                        </a:rPr>
                        <a:t>Subscription Tier (City)</a:t>
                      </a:r>
                      <a:endParaRPr lang="en-US" sz="1100"/>
                    </a:p>
                    <a:p>
                      <a:pPr algn="ctr">
                        <a:lnSpc>
                          <a:spcPts val="2396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96"/>
                        </a:lnSpc>
                        <a:defRPr/>
                      </a:pPr>
                      <a:r>
                        <a:rPr lang="en-US" sz="1712">
                          <a:solidFill>
                            <a:srgbClr val="000000"/>
                          </a:solidFill>
                          <a:latin typeface="Canva Sans Bold"/>
                        </a:rPr>
                        <a:t>Price Per session (INR)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96"/>
                        </a:lnSpc>
                        <a:defRPr/>
                      </a:pPr>
                      <a:r>
                        <a:rPr lang="en-US" sz="1712">
                          <a:solidFill>
                            <a:srgbClr val="000000"/>
                          </a:solidFill>
                          <a:latin typeface="Canva Sans Bold"/>
                        </a:rPr>
                        <a:t>Number of mentees (60-25-15)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96"/>
                        </a:lnSpc>
                        <a:defRPr/>
                      </a:pPr>
                      <a:r>
                        <a:rPr lang="en-US" sz="1712">
                          <a:solidFill>
                            <a:srgbClr val="000000"/>
                          </a:solidFill>
                          <a:latin typeface="Canva Sans Bold"/>
                        </a:rPr>
                        <a:t>Revenue Per session (in INR) (Total mentees* price per session)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96"/>
                        </a:lnSpc>
                        <a:defRPr/>
                      </a:pPr>
                      <a:r>
                        <a:rPr lang="en-US" sz="1712">
                          <a:solidFill>
                            <a:srgbClr val="000000"/>
                          </a:solidFill>
                          <a:latin typeface="Canva Sans Bold"/>
                        </a:rPr>
                        <a:t>Total cost per source (On average 24 sessions per course) (per session revenue * 24 sessions)</a:t>
                      </a:r>
                      <a:endParaRPr lang="en-US" sz="1100"/>
                    </a:p>
                    <a:p>
                      <a:pPr algn="ctr">
                        <a:lnSpc>
                          <a:spcPts val="2396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1204">
                <a:tc>
                  <a:txBody>
                    <a:bodyPr/>
                    <a:lstStyle/>
                    <a:p>
                      <a:pPr algn="ctr">
                        <a:lnSpc>
                          <a:spcPts val="2396"/>
                        </a:lnSpc>
                        <a:defRPr/>
                      </a:pPr>
                      <a:r>
                        <a:rPr lang="en-US" sz="1712">
                          <a:solidFill>
                            <a:srgbClr val="000000"/>
                          </a:solidFill>
                          <a:latin typeface="Canva Sans"/>
                        </a:rPr>
                        <a:t>Tier 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96"/>
                        </a:lnSpc>
                        <a:defRPr/>
                      </a:pPr>
                      <a:r>
                        <a:rPr lang="en-US" sz="1712">
                          <a:solidFill>
                            <a:srgbClr val="000000"/>
                          </a:solidFill>
                          <a:latin typeface="Canva Sans"/>
                        </a:rPr>
                        <a:t>800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96"/>
                        </a:lnSpc>
                        <a:defRPr/>
                      </a:pPr>
                      <a:r>
                        <a:rPr lang="en-US" sz="1712">
                          <a:solidFill>
                            <a:srgbClr val="000000"/>
                          </a:solidFill>
                          <a:latin typeface="Canva Sans"/>
                        </a:rPr>
                        <a:t>300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96"/>
                        </a:lnSpc>
                        <a:defRPr/>
                      </a:pPr>
                      <a:r>
                        <a:rPr lang="en-US" sz="1712">
                          <a:solidFill>
                            <a:srgbClr val="000000"/>
                          </a:solidFill>
                          <a:latin typeface="Canva Sans"/>
                        </a:rPr>
                        <a:t>2,40,000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96"/>
                        </a:lnSpc>
                        <a:defRPr/>
                      </a:pPr>
                      <a:r>
                        <a:rPr lang="en-US" sz="1712">
                          <a:solidFill>
                            <a:srgbClr val="000000"/>
                          </a:solidFill>
                          <a:latin typeface="Canva Sans"/>
                        </a:rPr>
                        <a:t>57,60,000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8267">
                <a:tc>
                  <a:txBody>
                    <a:bodyPr/>
                    <a:lstStyle/>
                    <a:p>
                      <a:pPr algn="ctr">
                        <a:lnSpc>
                          <a:spcPts val="2396"/>
                        </a:lnSpc>
                        <a:defRPr/>
                      </a:pPr>
                      <a:r>
                        <a:rPr lang="en-US" sz="1712">
                          <a:solidFill>
                            <a:srgbClr val="000000"/>
                          </a:solidFill>
                          <a:latin typeface="Canva Sans"/>
                        </a:rPr>
                        <a:t>Tier 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96"/>
                        </a:lnSpc>
                        <a:defRPr/>
                      </a:pPr>
                      <a:r>
                        <a:rPr lang="en-US" sz="1712">
                          <a:solidFill>
                            <a:srgbClr val="000000"/>
                          </a:solidFill>
                          <a:latin typeface="Canva Sans"/>
                        </a:rPr>
                        <a:t>800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96"/>
                        </a:lnSpc>
                        <a:defRPr/>
                      </a:pPr>
                      <a:r>
                        <a:rPr lang="en-US" sz="1712">
                          <a:solidFill>
                            <a:srgbClr val="000000"/>
                          </a:solidFill>
                          <a:latin typeface="Canva Sans"/>
                        </a:rPr>
                        <a:t>75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96"/>
                        </a:lnSpc>
                        <a:defRPr/>
                      </a:pPr>
                      <a:r>
                        <a:rPr lang="en-US" sz="1712">
                          <a:solidFill>
                            <a:srgbClr val="000000"/>
                          </a:solidFill>
                          <a:latin typeface="Canva Sans"/>
                        </a:rPr>
                        <a:t>60,000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96"/>
                        </a:lnSpc>
                        <a:defRPr/>
                      </a:pPr>
                      <a:r>
                        <a:rPr lang="en-US" sz="1712">
                          <a:solidFill>
                            <a:srgbClr val="000000"/>
                          </a:solidFill>
                          <a:latin typeface="Canva Sans"/>
                        </a:rPr>
                        <a:t>14,40,000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8267">
                <a:tc>
                  <a:txBody>
                    <a:bodyPr/>
                    <a:lstStyle/>
                    <a:p>
                      <a:pPr algn="ctr">
                        <a:lnSpc>
                          <a:spcPts val="2396"/>
                        </a:lnSpc>
                        <a:defRPr/>
                      </a:pPr>
                      <a:r>
                        <a:rPr lang="en-US" sz="1712">
                          <a:solidFill>
                            <a:srgbClr val="000000"/>
                          </a:solidFill>
                          <a:latin typeface="Canva Sans"/>
                        </a:rPr>
                        <a:t>Tier 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96"/>
                        </a:lnSpc>
                        <a:defRPr/>
                      </a:pPr>
                      <a:r>
                        <a:rPr lang="en-US" sz="1712">
                          <a:solidFill>
                            <a:srgbClr val="000000"/>
                          </a:solidFill>
                          <a:latin typeface="Canva Sans"/>
                        </a:rPr>
                        <a:t>500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96"/>
                        </a:lnSpc>
                        <a:defRPr/>
                      </a:pPr>
                      <a:r>
                        <a:rPr lang="en-US" sz="1712">
                          <a:solidFill>
                            <a:srgbClr val="000000"/>
                          </a:solidFill>
                          <a:latin typeface="Canva Sans"/>
                        </a:rPr>
                        <a:t>30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96"/>
                        </a:lnSpc>
                        <a:defRPr/>
                      </a:pPr>
                      <a:r>
                        <a:rPr lang="en-US" sz="1712">
                          <a:solidFill>
                            <a:srgbClr val="000000"/>
                          </a:solidFill>
                          <a:latin typeface="Canva Sans"/>
                        </a:rPr>
                        <a:t>15,000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96"/>
                        </a:lnSpc>
                        <a:defRPr/>
                      </a:pPr>
                      <a:r>
                        <a:rPr lang="en-US" sz="1712">
                          <a:solidFill>
                            <a:srgbClr val="000000"/>
                          </a:solidFill>
                          <a:latin typeface="Canva Sans"/>
                        </a:rPr>
                        <a:t>3,60,000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054">
                <a:tc>
                  <a:txBody>
                    <a:bodyPr/>
                    <a:lstStyle/>
                    <a:p>
                      <a:pPr algn="ctr">
                        <a:lnSpc>
                          <a:spcPts val="2396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96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96"/>
                        </a:lnSpc>
                        <a:defRPr/>
                      </a:pPr>
                      <a:r>
                        <a:rPr lang="en-US" sz="1712">
                          <a:solidFill>
                            <a:srgbClr val="000000"/>
                          </a:solidFill>
                          <a:latin typeface="Canva Sans"/>
                        </a:rPr>
                        <a:t>245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96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96"/>
                        </a:lnSpc>
                        <a:defRPr/>
                      </a:pPr>
                      <a:r>
                        <a:rPr lang="en-US" sz="1712">
                          <a:solidFill>
                            <a:srgbClr val="000000"/>
                          </a:solidFill>
                          <a:latin typeface="Canva Sans"/>
                        </a:rPr>
                        <a:t>75,60,000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3" name="Group 13"/>
          <p:cNvGrpSpPr/>
          <p:nvPr/>
        </p:nvGrpSpPr>
        <p:grpSpPr>
          <a:xfrm>
            <a:off x="6090080" y="3260215"/>
            <a:ext cx="2122495" cy="2888572"/>
            <a:chOff x="0" y="0"/>
            <a:chExt cx="559011" cy="76077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59011" cy="760776"/>
            </a:xfrm>
            <a:custGeom>
              <a:avLst/>
              <a:gdLst/>
              <a:ahLst/>
              <a:cxnLst/>
              <a:rect l="l" t="t" r="r" b="b"/>
              <a:pathLst>
                <a:path w="559011" h="760776">
                  <a:moveTo>
                    <a:pt x="0" y="0"/>
                  </a:moveTo>
                  <a:lnTo>
                    <a:pt x="559011" y="0"/>
                  </a:lnTo>
                  <a:lnTo>
                    <a:pt x="559011" y="760776"/>
                  </a:lnTo>
                  <a:lnTo>
                    <a:pt x="0" y="760776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ysDot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559011" cy="779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6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090080" y="6211144"/>
            <a:ext cx="2085376" cy="1280791"/>
            <a:chOff x="0" y="0"/>
            <a:chExt cx="549235" cy="33732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49235" cy="337328"/>
            </a:xfrm>
            <a:custGeom>
              <a:avLst/>
              <a:gdLst/>
              <a:ahLst/>
              <a:cxnLst/>
              <a:rect l="l" t="t" r="r" b="b"/>
              <a:pathLst>
                <a:path w="549235" h="337328">
                  <a:moveTo>
                    <a:pt x="0" y="0"/>
                  </a:moveTo>
                  <a:lnTo>
                    <a:pt x="549235" y="0"/>
                  </a:lnTo>
                  <a:lnTo>
                    <a:pt x="549235" y="337328"/>
                  </a:lnTo>
                  <a:lnTo>
                    <a:pt x="0" y="33732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ysDot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549235" cy="3563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6"/>
                </a:lnSpc>
              </a:pPr>
              <a:endParaRPr/>
            </a:p>
          </p:txBody>
        </p:sp>
      </p:grpSp>
      <p:graphicFrame>
        <p:nvGraphicFramePr>
          <p:cNvPr id="19" name="Table 19"/>
          <p:cNvGraphicFramePr>
            <a:graphicFrameLocks noGrp="1"/>
          </p:cNvGraphicFramePr>
          <p:nvPr/>
        </p:nvGraphicFramePr>
        <p:xfrm>
          <a:off x="8619038" y="5759656"/>
          <a:ext cx="4581979" cy="4381500"/>
        </p:xfrm>
        <a:graphic>
          <a:graphicData uri="http://schemas.openxmlformats.org/drawingml/2006/table">
            <a:tbl>
              <a:tblPr/>
              <a:tblGrid>
                <a:gridCol w="1104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0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6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0250">
                <a:tc>
                  <a:txBody>
                    <a:bodyPr/>
                    <a:lstStyle/>
                    <a:p>
                      <a:pPr algn="ctr">
                        <a:lnSpc>
                          <a:spcPts val="2116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16"/>
                        </a:lnSpc>
                        <a:defRPr/>
                      </a:pPr>
                      <a:r>
                        <a:rPr lang="en-US" sz="1512">
                          <a:solidFill>
                            <a:srgbClr val="000000"/>
                          </a:solidFill>
                          <a:latin typeface="Canva Sans Bold"/>
                        </a:rPr>
                        <a:t>Cum. Cost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16"/>
                        </a:lnSpc>
                        <a:defRPr/>
                      </a:pPr>
                      <a:r>
                        <a:rPr lang="en-US" sz="1512">
                          <a:solidFill>
                            <a:srgbClr val="000000"/>
                          </a:solidFill>
                          <a:latin typeface="Canva Sans Bold"/>
                        </a:rPr>
                        <a:t>Cum. Rev.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0250">
                <a:tc>
                  <a:txBody>
                    <a:bodyPr/>
                    <a:lstStyle/>
                    <a:p>
                      <a:pPr algn="ctr">
                        <a:lnSpc>
                          <a:spcPts val="2116"/>
                        </a:lnSpc>
                        <a:defRPr/>
                      </a:pPr>
                      <a:r>
                        <a:rPr lang="en-US" sz="1512">
                          <a:solidFill>
                            <a:srgbClr val="000000"/>
                          </a:solidFill>
                          <a:latin typeface="Canva Sans"/>
                        </a:rPr>
                        <a:t>Year 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16"/>
                        </a:lnSpc>
                        <a:defRPr/>
                      </a:pPr>
                      <a:r>
                        <a:rPr lang="en-US" sz="1512">
                          <a:solidFill>
                            <a:srgbClr val="000000"/>
                          </a:solidFill>
                          <a:latin typeface="Canva Sans"/>
                        </a:rPr>
                        <a:t>1,02,00,000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16"/>
                        </a:lnSpc>
                        <a:defRPr/>
                      </a:pPr>
                      <a:r>
                        <a:rPr lang="en-US" sz="1512">
                          <a:solidFill>
                            <a:srgbClr val="000000"/>
                          </a:solidFill>
                          <a:latin typeface="Canva Sans"/>
                        </a:rPr>
                        <a:t>75,60,000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0250">
                <a:tc>
                  <a:txBody>
                    <a:bodyPr/>
                    <a:lstStyle/>
                    <a:p>
                      <a:pPr algn="ctr">
                        <a:lnSpc>
                          <a:spcPts val="2116"/>
                        </a:lnSpc>
                        <a:defRPr/>
                      </a:pPr>
                      <a:r>
                        <a:rPr lang="en-US" sz="1512">
                          <a:solidFill>
                            <a:srgbClr val="000000"/>
                          </a:solidFill>
                          <a:latin typeface="Canva Sans"/>
                        </a:rPr>
                        <a:t>Year 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16"/>
                        </a:lnSpc>
                        <a:defRPr/>
                      </a:pPr>
                      <a:r>
                        <a:rPr lang="en-US" sz="1512">
                          <a:solidFill>
                            <a:srgbClr val="000000"/>
                          </a:solidFill>
                          <a:latin typeface="Canva Sans"/>
                        </a:rPr>
                        <a:t>2,03,08,800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16"/>
                        </a:lnSpc>
                        <a:defRPr/>
                      </a:pPr>
                      <a:r>
                        <a:rPr lang="en-US" sz="1512">
                          <a:solidFill>
                            <a:srgbClr val="000000"/>
                          </a:solidFill>
                          <a:latin typeface="Canva Sans"/>
                        </a:rPr>
                        <a:t>1,66,32,000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0250">
                <a:tc>
                  <a:txBody>
                    <a:bodyPr/>
                    <a:lstStyle/>
                    <a:p>
                      <a:pPr algn="ctr">
                        <a:lnSpc>
                          <a:spcPts val="2116"/>
                        </a:lnSpc>
                        <a:defRPr/>
                      </a:pPr>
                      <a:r>
                        <a:rPr lang="en-US" sz="1512">
                          <a:solidFill>
                            <a:srgbClr val="000000"/>
                          </a:solidFill>
                          <a:latin typeface="Canva Sans"/>
                        </a:rPr>
                        <a:t>Year 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16"/>
                        </a:lnSpc>
                        <a:defRPr/>
                      </a:pPr>
                      <a:r>
                        <a:rPr lang="en-US" sz="1512">
                          <a:solidFill>
                            <a:srgbClr val="000000"/>
                          </a:solidFill>
                          <a:latin typeface="Canva Sans"/>
                        </a:rPr>
                        <a:t>3,12,26,304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16"/>
                        </a:lnSpc>
                        <a:defRPr/>
                      </a:pPr>
                      <a:r>
                        <a:rPr lang="en-US" sz="1512">
                          <a:solidFill>
                            <a:srgbClr val="000000"/>
                          </a:solidFill>
                          <a:latin typeface="Canva Sans"/>
                        </a:rPr>
                        <a:t>2,75,18,400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0250">
                <a:tc>
                  <a:txBody>
                    <a:bodyPr/>
                    <a:lstStyle/>
                    <a:p>
                      <a:pPr algn="ctr">
                        <a:lnSpc>
                          <a:spcPts val="2116"/>
                        </a:lnSpc>
                        <a:defRPr/>
                      </a:pPr>
                      <a:r>
                        <a:rPr lang="en-US" sz="1512">
                          <a:solidFill>
                            <a:srgbClr val="000000"/>
                          </a:solidFill>
                          <a:latin typeface="Canva Sans"/>
                        </a:rPr>
                        <a:t>Year 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16"/>
                        </a:lnSpc>
                        <a:defRPr/>
                      </a:pPr>
                      <a:r>
                        <a:rPr lang="en-US" sz="1512">
                          <a:solidFill>
                            <a:srgbClr val="000000"/>
                          </a:solidFill>
                          <a:latin typeface="Canva Sans"/>
                        </a:rPr>
                        <a:t>4,30,17,208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16"/>
                        </a:lnSpc>
                        <a:defRPr/>
                      </a:pPr>
                      <a:r>
                        <a:rPr lang="en-US" sz="1512">
                          <a:solidFill>
                            <a:srgbClr val="000000"/>
                          </a:solidFill>
                          <a:latin typeface="Canva Sans"/>
                        </a:rPr>
                        <a:t>4,05,82,080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250">
                <a:tc>
                  <a:txBody>
                    <a:bodyPr/>
                    <a:lstStyle/>
                    <a:p>
                      <a:pPr algn="ctr">
                        <a:lnSpc>
                          <a:spcPts val="2116"/>
                        </a:lnSpc>
                        <a:defRPr/>
                      </a:pPr>
                      <a:r>
                        <a:rPr lang="en-US" sz="1512">
                          <a:solidFill>
                            <a:srgbClr val="000000"/>
                          </a:solidFill>
                          <a:latin typeface="Canva Sans"/>
                        </a:rPr>
                        <a:t>Year 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16"/>
                        </a:lnSpc>
                        <a:defRPr/>
                      </a:pPr>
                      <a:r>
                        <a:rPr lang="en-US" sz="1512">
                          <a:solidFill>
                            <a:srgbClr val="000000"/>
                          </a:solidFill>
                          <a:latin typeface="Canva Sans"/>
                        </a:rPr>
                        <a:t>5,57,51,385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16"/>
                        </a:lnSpc>
                        <a:defRPr/>
                      </a:pPr>
                      <a:r>
                        <a:rPr lang="en-US" sz="1512">
                          <a:solidFill>
                            <a:srgbClr val="000000"/>
                          </a:solidFill>
                          <a:latin typeface="Canva Sans"/>
                        </a:rPr>
                        <a:t>5,62,58,496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0" name="Group 20"/>
          <p:cNvGrpSpPr/>
          <p:nvPr/>
        </p:nvGrpSpPr>
        <p:grpSpPr>
          <a:xfrm>
            <a:off x="6090080" y="7558610"/>
            <a:ext cx="2271783" cy="1915383"/>
            <a:chOff x="0" y="0"/>
            <a:chExt cx="598330" cy="50446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98330" cy="504463"/>
            </a:xfrm>
            <a:custGeom>
              <a:avLst/>
              <a:gdLst/>
              <a:ahLst/>
              <a:cxnLst/>
              <a:rect l="l" t="t" r="r" b="b"/>
              <a:pathLst>
                <a:path w="598330" h="504463">
                  <a:moveTo>
                    <a:pt x="0" y="0"/>
                  </a:moveTo>
                  <a:lnTo>
                    <a:pt x="598330" y="0"/>
                  </a:lnTo>
                  <a:lnTo>
                    <a:pt x="598330" y="504463"/>
                  </a:lnTo>
                  <a:lnTo>
                    <a:pt x="0" y="504463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ysDot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598330" cy="5235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6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4815355" y="55191"/>
            <a:ext cx="489603" cy="612004"/>
          </a:xfrm>
          <a:custGeom>
            <a:avLst/>
            <a:gdLst/>
            <a:ahLst/>
            <a:cxnLst/>
            <a:rect l="l" t="t" r="r" b="b"/>
            <a:pathLst>
              <a:path w="489603" h="612004">
                <a:moveTo>
                  <a:pt x="0" y="0"/>
                </a:moveTo>
                <a:lnTo>
                  <a:pt x="489603" y="0"/>
                </a:lnTo>
                <a:lnTo>
                  <a:pt x="489603" y="612004"/>
                </a:lnTo>
                <a:lnTo>
                  <a:pt x="0" y="6120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4965080" y="77030"/>
            <a:ext cx="683457" cy="621091"/>
          </a:xfrm>
          <a:custGeom>
            <a:avLst/>
            <a:gdLst/>
            <a:ahLst/>
            <a:cxnLst/>
            <a:rect l="l" t="t" r="r" b="b"/>
            <a:pathLst>
              <a:path w="683457" h="621091">
                <a:moveTo>
                  <a:pt x="0" y="0"/>
                </a:moveTo>
                <a:lnTo>
                  <a:pt x="683457" y="0"/>
                </a:lnTo>
                <a:lnTo>
                  <a:pt x="683457" y="621092"/>
                </a:lnTo>
                <a:lnTo>
                  <a:pt x="0" y="6210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>
            <a:hlinkClick r:id="rId7" tooltip="https://docs.google.com/spreadsheets/d/1FKG9XwmPxmCy5KB4jIOAZ2JRb5MU2rSrrH1mi0Pn2xY/edit#gid=0"/>
          </p:cNvPr>
          <p:cNvSpPr/>
          <p:nvPr/>
        </p:nvSpPr>
        <p:spPr>
          <a:xfrm>
            <a:off x="7848788" y="9512052"/>
            <a:ext cx="688735" cy="774948"/>
          </a:xfrm>
          <a:custGeom>
            <a:avLst/>
            <a:gdLst/>
            <a:ahLst/>
            <a:cxnLst/>
            <a:rect l="l" t="t" r="r" b="b"/>
            <a:pathLst>
              <a:path w="688735" h="774948">
                <a:moveTo>
                  <a:pt x="0" y="0"/>
                </a:moveTo>
                <a:lnTo>
                  <a:pt x="688735" y="0"/>
                </a:lnTo>
                <a:lnTo>
                  <a:pt x="688735" y="774948"/>
                </a:lnTo>
                <a:lnTo>
                  <a:pt x="0" y="7749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124094" y="38930"/>
            <a:ext cx="3181648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Canva Sans Bold"/>
              </a:rPr>
              <a:t>Cost Structure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179448" y="110746"/>
            <a:ext cx="3369171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FFFFFF"/>
                </a:solidFill>
                <a:latin typeface="Canva Sans Bold"/>
              </a:rPr>
              <a:t>Revenue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167322" y="1000125"/>
            <a:ext cx="1989575" cy="2197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 u="sng">
                <a:solidFill>
                  <a:srgbClr val="000000"/>
                </a:solidFill>
                <a:latin typeface="Canva Sans Bold"/>
              </a:rPr>
              <a:t>Note</a:t>
            </a:r>
            <a:r>
              <a:rPr lang="en-US" sz="1600">
                <a:solidFill>
                  <a:srgbClr val="000000"/>
                </a:solidFill>
                <a:latin typeface="Canva Sans Bold"/>
              </a:rPr>
              <a:t>: </a:t>
            </a:r>
            <a:r>
              <a:rPr lang="en-US" sz="1600">
                <a:solidFill>
                  <a:srgbClr val="000000"/>
                </a:solidFill>
                <a:latin typeface="Canva Sans"/>
              </a:rPr>
              <a:t>We are planning to hire</a:t>
            </a:r>
            <a:r>
              <a:rPr lang="en-US" sz="1600">
                <a:solidFill>
                  <a:srgbClr val="000000"/>
                </a:solidFill>
                <a:latin typeface="Canva Sans Bold"/>
              </a:rPr>
              <a:t> 2 primary Coaches </a:t>
            </a:r>
            <a:r>
              <a:rPr lang="en-US" sz="1600">
                <a:solidFill>
                  <a:srgbClr val="000000"/>
                </a:solidFill>
                <a:latin typeface="Canva Sans"/>
              </a:rPr>
              <a:t>followed by</a:t>
            </a:r>
            <a:r>
              <a:rPr lang="en-US" sz="1600">
                <a:solidFill>
                  <a:srgbClr val="000000"/>
                </a:solidFill>
                <a:latin typeface="Canva Sans Bold"/>
              </a:rPr>
              <a:t> 5 trainers </a:t>
            </a:r>
            <a:r>
              <a:rPr lang="en-US" sz="1600">
                <a:solidFill>
                  <a:srgbClr val="000000"/>
                </a:solidFill>
                <a:latin typeface="Canva Sans"/>
              </a:rPr>
              <a:t>each </a:t>
            </a:r>
            <a:r>
              <a:rPr lang="en-US" sz="160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1600">
                <a:solidFill>
                  <a:srgbClr val="000000"/>
                </a:solidFill>
                <a:latin typeface="Canva Sans"/>
              </a:rPr>
              <a:t>for each sport segments.</a:t>
            </a:r>
          </a:p>
          <a:p>
            <a:pPr>
              <a:lnSpc>
                <a:spcPts val="2240"/>
              </a:lnSpc>
            </a:pPr>
            <a:endParaRPr lang="en-US" sz="160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167322" y="3453235"/>
            <a:ext cx="1989575" cy="2473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 u="sng">
                <a:solidFill>
                  <a:srgbClr val="000000"/>
                </a:solidFill>
                <a:latin typeface="Canva Sans Bold"/>
              </a:rPr>
              <a:t>Note</a:t>
            </a:r>
            <a:r>
              <a:rPr lang="en-US" sz="1600">
                <a:solidFill>
                  <a:srgbClr val="000000"/>
                </a:solidFill>
                <a:latin typeface="Canva Sans Bold"/>
              </a:rPr>
              <a:t>: </a:t>
            </a:r>
            <a:r>
              <a:rPr lang="en-US" sz="1600">
                <a:solidFill>
                  <a:srgbClr val="000000"/>
                </a:solidFill>
                <a:latin typeface="Canva Sans"/>
              </a:rPr>
              <a:t>We are targeting to onboard </a:t>
            </a:r>
            <a:r>
              <a:rPr lang="en-US" sz="1600">
                <a:solidFill>
                  <a:srgbClr val="000000"/>
                </a:solidFill>
                <a:latin typeface="Canva Sans Bold"/>
              </a:rPr>
              <a:t>500</a:t>
            </a:r>
            <a:r>
              <a:rPr lang="en-US" sz="1600">
                <a:solidFill>
                  <a:srgbClr val="000000"/>
                </a:solidFill>
                <a:latin typeface="Canva Sans"/>
              </a:rPr>
              <a:t> mentees in tier 1, </a:t>
            </a:r>
            <a:r>
              <a:rPr lang="en-US" sz="1600">
                <a:solidFill>
                  <a:srgbClr val="000000"/>
                </a:solidFill>
                <a:latin typeface="Canva Sans Bold"/>
              </a:rPr>
              <a:t>300</a:t>
            </a:r>
            <a:r>
              <a:rPr lang="en-US" sz="1600">
                <a:solidFill>
                  <a:srgbClr val="000000"/>
                </a:solidFill>
                <a:latin typeface="Canva Sans"/>
              </a:rPr>
              <a:t> in tier 2 &amp; </a:t>
            </a:r>
            <a:r>
              <a:rPr lang="en-US" sz="1600">
                <a:solidFill>
                  <a:srgbClr val="000000"/>
                </a:solidFill>
                <a:latin typeface="Canva Sans Bold"/>
              </a:rPr>
              <a:t>200 </a:t>
            </a:r>
            <a:r>
              <a:rPr lang="en-US" sz="1600">
                <a:solidFill>
                  <a:srgbClr val="000000"/>
                </a:solidFill>
                <a:latin typeface="Canva Sans"/>
              </a:rPr>
              <a:t>in tier 3 cities.</a:t>
            </a:r>
          </a:p>
          <a:p>
            <a:pPr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Canva Sans"/>
              </a:rPr>
              <a:t>Assume to convert:</a:t>
            </a:r>
          </a:p>
          <a:p>
            <a:pPr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Canva Sans Bold"/>
              </a:rPr>
              <a:t>60% </a:t>
            </a:r>
            <a:r>
              <a:rPr lang="en-US" sz="1600">
                <a:solidFill>
                  <a:srgbClr val="000000"/>
                </a:solidFill>
                <a:latin typeface="Canva Sans"/>
              </a:rPr>
              <a:t>tier 1, </a:t>
            </a:r>
            <a:r>
              <a:rPr lang="en-US" sz="1600">
                <a:solidFill>
                  <a:srgbClr val="000000"/>
                </a:solidFill>
                <a:latin typeface="Canva Sans Bold"/>
              </a:rPr>
              <a:t>25%</a:t>
            </a:r>
            <a:r>
              <a:rPr lang="en-US" sz="1600">
                <a:solidFill>
                  <a:srgbClr val="000000"/>
                </a:solidFill>
                <a:latin typeface="Canva Sans"/>
              </a:rPr>
              <a:t> tier2 &amp; </a:t>
            </a:r>
            <a:r>
              <a:rPr lang="en-US" sz="1600">
                <a:solidFill>
                  <a:srgbClr val="000000"/>
                </a:solidFill>
                <a:latin typeface="Canva Sans Bold"/>
              </a:rPr>
              <a:t>15%</a:t>
            </a:r>
            <a:r>
              <a:rPr lang="en-US" sz="1600">
                <a:solidFill>
                  <a:srgbClr val="000000"/>
                </a:solidFill>
                <a:latin typeface="Canva Sans"/>
              </a:rPr>
              <a:t> tier 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188289" y="6290835"/>
            <a:ext cx="1830277" cy="1092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Canva Sans Bold"/>
              </a:rPr>
              <a:t>Fixed Cost </a:t>
            </a:r>
            <a:r>
              <a:rPr lang="en-US" sz="1600">
                <a:solidFill>
                  <a:srgbClr val="000000"/>
                </a:solidFill>
                <a:latin typeface="Canva Sans"/>
              </a:rPr>
              <a:t>= </a:t>
            </a:r>
          </a:p>
          <a:p>
            <a:pPr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Canva Sans"/>
              </a:rPr>
              <a:t>Rs. 8,40,000</a:t>
            </a:r>
          </a:p>
          <a:p>
            <a:pPr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Canva Sans Bold"/>
              </a:rPr>
              <a:t>Variable Cost</a:t>
            </a:r>
            <a:r>
              <a:rPr lang="en-US" sz="1600">
                <a:solidFill>
                  <a:srgbClr val="000000"/>
                </a:solidFill>
                <a:latin typeface="Canva Sans"/>
              </a:rPr>
              <a:t> =</a:t>
            </a:r>
          </a:p>
          <a:p>
            <a:pPr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Canva Sans"/>
              </a:rPr>
              <a:t>Rs. 93,60,000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167322" y="7665064"/>
            <a:ext cx="2194541" cy="1645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Canva Sans"/>
              </a:rPr>
              <a:t>Assumptions taken:</a:t>
            </a:r>
          </a:p>
          <a:p>
            <a:pPr marL="345449" lvl="1" indent="-172725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Canva Sans"/>
              </a:rPr>
              <a:t>Variable Cost increases by </a:t>
            </a:r>
            <a:r>
              <a:rPr lang="en-US" sz="1600">
                <a:solidFill>
                  <a:srgbClr val="000000"/>
                </a:solidFill>
                <a:latin typeface="Canva Sans Bold"/>
              </a:rPr>
              <a:t>8%</a:t>
            </a:r>
            <a:r>
              <a:rPr lang="en-US" sz="1600">
                <a:solidFill>
                  <a:srgbClr val="000000"/>
                </a:solidFill>
                <a:latin typeface="Canva Sans"/>
              </a:rPr>
              <a:t> annually</a:t>
            </a:r>
          </a:p>
          <a:p>
            <a:pPr marL="345449" lvl="1" indent="-172725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Canva Sans"/>
              </a:rPr>
              <a:t>Revenue increases by </a:t>
            </a:r>
            <a:r>
              <a:rPr lang="en-US" sz="1600">
                <a:solidFill>
                  <a:srgbClr val="000000"/>
                </a:solidFill>
                <a:latin typeface="Canva Sans Bold"/>
              </a:rPr>
              <a:t>20%</a:t>
            </a:r>
            <a:r>
              <a:rPr lang="en-US" sz="1600">
                <a:solidFill>
                  <a:srgbClr val="000000"/>
                </a:solidFill>
                <a:latin typeface="Canva Sans"/>
              </a:rPr>
              <a:t> annually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090080" y="9602245"/>
            <a:ext cx="1563886" cy="297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4"/>
              </a:lnSpc>
            </a:pPr>
            <a:r>
              <a:rPr lang="en-US" sz="1796">
                <a:solidFill>
                  <a:srgbClr val="000000"/>
                </a:solidFill>
                <a:latin typeface="Canva Sans Bold"/>
              </a:rPr>
              <a:t>Click for excel</a:t>
            </a:r>
          </a:p>
        </p:txBody>
      </p:sp>
      <p:sp>
        <p:nvSpPr>
          <p:cNvPr id="33" name="AutoShape 33"/>
          <p:cNvSpPr/>
          <p:nvPr/>
        </p:nvSpPr>
        <p:spPr>
          <a:xfrm>
            <a:off x="7238999" y="10027778"/>
            <a:ext cx="470411" cy="915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34" name="Group 34"/>
          <p:cNvGrpSpPr/>
          <p:nvPr/>
        </p:nvGrpSpPr>
        <p:grpSpPr>
          <a:xfrm>
            <a:off x="13458192" y="6824498"/>
            <a:ext cx="4703929" cy="2806322"/>
            <a:chOff x="0" y="0"/>
            <a:chExt cx="6271905" cy="374176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271905" cy="3058227"/>
            </a:xfrm>
            <a:custGeom>
              <a:avLst/>
              <a:gdLst/>
              <a:ahLst/>
              <a:cxnLst/>
              <a:rect l="l" t="t" r="r" b="b"/>
              <a:pathLst>
                <a:path w="6271905" h="3058227">
                  <a:moveTo>
                    <a:pt x="0" y="0"/>
                  </a:moveTo>
                  <a:lnTo>
                    <a:pt x="6271905" y="0"/>
                  </a:lnTo>
                  <a:lnTo>
                    <a:pt x="6271905" y="3058227"/>
                  </a:lnTo>
                  <a:lnTo>
                    <a:pt x="0" y="30582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37196" t="-89146" r="-56229" b="-33879"/>
              </a:stretch>
            </a:blipFill>
          </p:spPr>
        </p:sp>
        <p:sp>
          <p:nvSpPr>
            <p:cNvPr id="36" name="TextBox 36"/>
            <p:cNvSpPr txBox="1"/>
            <p:nvPr/>
          </p:nvSpPr>
          <p:spPr>
            <a:xfrm>
              <a:off x="196083" y="3442755"/>
              <a:ext cx="654050" cy="299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4"/>
                </a:lnSpc>
              </a:pPr>
              <a:r>
                <a:rPr lang="en-US" sz="1296">
                  <a:solidFill>
                    <a:srgbClr val="000000"/>
                  </a:solidFill>
                  <a:latin typeface="Canva Sans Bold"/>
                </a:rPr>
                <a:t>Year 1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210272" y="3442755"/>
              <a:ext cx="660598" cy="299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4"/>
                </a:lnSpc>
              </a:pPr>
              <a:r>
                <a:rPr lang="en-US" sz="1296">
                  <a:solidFill>
                    <a:srgbClr val="000000"/>
                  </a:solidFill>
                  <a:latin typeface="Canva Sans Bold"/>
                </a:rPr>
                <a:t>Year 2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2219823" y="3442755"/>
              <a:ext cx="667941" cy="299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4"/>
                </a:lnSpc>
              </a:pPr>
              <a:r>
                <a:rPr lang="en-US" sz="1296">
                  <a:solidFill>
                    <a:srgbClr val="000000"/>
                  </a:solidFill>
                  <a:latin typeface="Canva Sans Bold"/>
                </a:rPr>
                <a:t>Year 3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3203577" y="3442755"/>
              <a:ext cx="674886" cy="299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4"/>
                </a:lnSpc>
              </a:pPr>
              <a:r>
                <a:rPr lang="en-US" sz="1296">
                  <a:solidFill>
                    <a:srgbClr val="000000"/>
                  </a:solidFill>
                  <a:latin typeface="Canva Sans Bold"/>
                </a:rPr>
                <a:t>Year 4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4221363" y="3442755"/>
              <a:ext cx="670322" cy="299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4"/>
                </a:lnSpc>
              </a:pPr>
              <a:r>
                <a:rPr lang="en-US" sz="1296">
                  <a:solidFill>
                    <a:srgbClr val="000000"/>
                  </a:solidFill>
                  <a:latin typeface="Canva Sans Bold"/>
                </a:rPr>
                <a:t>Year 5</a:t>
              </a:r>
            </a:p>
          </p:txBody>
        </p:sp>
        <p:sp>
          <p:nvSpPr>
            <p:cNvPr id="41" name="AutoShape 41"/>
            <p:cNvSpPr/>
            <p:nvPr/>
          </p:nvSpPr>
          <p:spPr>
            <a:xfrm>
              <a:off x="4505724" y="1040913"/>
              <a:ext cx="0" cy="223206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ysDash"/>
              <a:headEnd type="none" w="sm" len="sm"/>
              <a:tailEnd type="none" w="sm" len="sm"/>
            </a:ln>
          </p:spPr>
        </p:sp>
      </p:grpSp>
      <p:sp>
        <p:nvSpPr>
          <p:cNvPr id="42" name="TextBox 42"/>
          <p:cNvSpPr txBox="1"/>
          <p:nvPr/>
        </p:nvSpPr>
        <p:spPr>
          <a:xfrm>
            <a:off x="14388498" y="6379057"/>
            <a:ext cx="2843317" cy="472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5"/>
              </a:lnSpc>
            </a:pPr>
            <a:r>
              <a:rPr lang="en-US" sz="2839">
                <a:solidFill>
                  <a:srgbClr val="000000"/>
                </a:solidFill>
                <a:latin typeface="Canva Sans"/>
              </a:rPr>
              <a:t>Breakeven Point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1395</Words>
  <Application>Microsoft Office PowerPoint</Application>
  <PresentationFormat>Custom</PresentationFormat>
  <Paragraphs>237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Arimo</vt:lpstr>
      <vt:lpstr>Calibri</vt:lpstr>
      <vt:lpstr>Arial</vt:lpstr>
      <vt:lpstr>Canva Sans Bold</vt:lpstr>
      <vt:lpstr>Arimo Bold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8,40,000</dc:title>
  <cp:lastModifiedBy>Shashank Navandar</cp:lastModifiedBy>
  <cp:revision>2</cp:revision>
  <dcterms:created xsi:type="dcterms:W3CDTF">2006-08-16T00:00:00Z</dcterms:created>
  <dcterms:modified xsi:type="dcterms:W3CDTF">2023-11-18T10:25:32Z</dcterms:modified>
  <dc:identifier>DAF0f9IbP64</dc:identifier>
</cp:coreProperties>
</file>